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 id="2147483672" r:id="rId2"/>
  </p:sldMasterIdLst>
  <p:notesMasterIdLst>
    <p:notesMasterId r:id="rId11"/>
  </p:notesMasterIdLst>
  <p:sldIdLst>
    <p:sldId id="256" r:id="rId3"/>
    <p:sldId id="257" r:id="rId4"/>
    <p:sldId id="258" r:id="rId5"/>
    <p:sldId id="259" r:id="rId6"/>
    <p:sldId id="260" r:id="rId7"/>
    <p:sldId id="261" r:id="rId8"/>
    <p:sldId id="262" r:id="rId9"/>
    <p:sldId id="263" r:id="rId10"/>
  </p:sldIdLst>
  <p:sldSz cx="9144000" cy="5143500" type="screen16x9"/>
  <p:notesSz cx="6858000" cy="9144000"/>
  <p:embeddedFontLst>
    <p:embeddedFont>
      <p:font typeface="Archivo Black" panose="020B0604020202020204" charset="0"/>
      <p:regular r:id="rId12"/>
    </p:embeddedFont>
    <p:embeddedFont>
      <p:font typeface="Roboto Slab" pitchFamily="2"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816A4F9-88FE-4BAD-AA85-78653EB97565}">
  <a:tblStyle styleId="{4816A4F9-88FE-4BAD-AA85-78653EB9756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58D73AD-29D6-411B-B83A-6E6C73A21AEB}" styleName="Table_1">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5" d="100"/>
          <a:sy n="135" d="100"/>
        </p:scale>
        <p:origin x="96"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68f15e368a_1_49:notes"/>
          <p:cNvSpPr>
            <a:spLocks noGrp="1" noRot="1" noChangeAspect="1"/>
          </p:cNvSpPr>
          <p:nvPr>
            <p:ph type="sldImg" idx="2"/>
          </p:nvPr>
        </p:nvSpPr>
        <p:spPr>
          <a:xfrm>
            <a:off x="91278" y="685838"/>
            <a:ext cx="6675520" cy="3429199"/>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g268f15e368a_1_49:notes"/>
          <p:cNvSpPr txBox="1">
            <a:spLocks noGrp="1"/>
          </p:cNvSpPr>
          <p:nvPr>
            <p:ph type="body" idx="1"/>
          </p:nvPr>
        </p:nvSpPr>
        <p:spPr>
          <a:xfrm>
            <a:off x="685480" y="4343150"/>
            <a:ext cx="5486965" cy="411509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2" name="Google Shape;102;g268f15e368a_1_49:notes"/>
          <p:cNvSpPr txBox="1">
            <a:spLocks noGrp="1"/>
          </p:cNvSpPr>
          <p:nvPr>
            <p:ph type="sldNum" idx="12"/>
          </p:nvPr>
        </p:nvSpPr>
        <p:spPr>
          <a:xfrm>
            <a:off x="3883852" y="8684837"/>
            <a:ext cx="2972447" cy="457632"/>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8e403bfd6_0_65: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g2b8e403bfd6_0_65: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3" name="Google Shape;113;g2b8e403bfd6_0_65: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2b8e403bfd6_0_13: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g2b8e403bfd6_0_13: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4" name="Google Shape;124;g2b8e403bfd6_0_13: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b8e403bfd6_0_27: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g2b8e403bfd6_0_27: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5" name="Google Shape;135;g2b8e403bfd6_0_27: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b8e403bfd6_0_41: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5" name="Google Shape;145;g2b8e403bfd6_0_41: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6" name="Google Shape;146;g2b8e403bfd6_0_41: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b8e403bfd6_0_54:notes"/>
          <p:cNvSpPr>
            <a:spLocks noGrp="1" noRot="1" noChangeAspect="1"/>
          </p:cNvSpPr>
          <p:nvPr>
            <p:ph type="sldImg" idx="2"/>
          </p:nvPr>
        </p:nvSpPr>
        <p:spPr>
          <a:xfrm>
            <a:off x="91278" y="685838"/>
            <a:ext cx="6675600" cy="34293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g2b8e403bfd6_0_54:notes"/>
          <p:cNvSpPr txBox="1">
            <a:spLocks noGrp="1"/>
          </p:cNvSpPr>
          <p:nvPr>
            <p:ph type="body" idx="1"/>
          </p:nvPr>
        </p:nvSpPr>
        <p:spPr>
          <a:xfrm>
            <a:off x="685480" y="4343150"/>
            <a:ext cx="5487000" cy="41151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g2b8e403bfd6_0_54:notes"/>
          <p:cNvSpPr txBox="1">
            <a:spLocks noGrp="1"/>
          </p:cNvSpPr>
          <p:nvPr>
            <p:ph type="sldNum" idx="12"/>
          </p:nvPr>
        </p:nvSpPr>
        <p:spPr>
          <a:xfrm>
            <a:off x="3883852" y="8684837"/>
            <a:ext cx="2972400" cy="4575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268f106e4e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268f106e4e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4"/>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6"/>
        <p:cNvGrpSpPr/>
        <p:nvPr/>
      </p:nvGrpSpPr>
      <p:grpSpPr>
        <a:xfrm>
          <a:off x="0" y="0"/>
          <a:ext cx="0" cy="0"/>
          <a:chOff x="0" y="0"/>
          <a:chExt cx="0" cy="0"/>
        </a:xfrm>
      </p:grpSpPr>
      <p:sp>
        <p:nvSpPr>
          <p:cNvPr id="57" name="Google Shape;57;p15"/>
          <p:cNvSpPr txBox="1">
            <a:spLocks noGrp="1"/>
          </p:cNvSpPr>
          <p:nvPr>
            <p:ph type="title"/>
          </p:nvPr>
        </p:nvSpPr>
        <p:spPr>
          <a:xfrm>
            <a:off x="250825" y="0"/>
            <a:ext cx="8229600" cy="857250"/>
          </a:xfrm>
          <a:prstGeom prst="rect">
            <a:avLst/>
          </a:prstGeom>
          <a:noFill/>
          <a:ln>
            <a:noFill/>
          </a:ln>
        </p:spPr>
        <p:txBody>
          <a:bodyPr spcFirstLastPara="1" wrap="square" lIns="91425" tIns="45700" rIns="91425" bIns="45700" anchor="ctr" anchorCtr="1">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58" name="Google Shape;58;p15"/>
          <p:cNvSpPr txBox="1">
            <a:spLocks noGrp="1"/>
          </p:cNvSpPr>
          <p:nvPr>
            <p:ph type="body" idx="1"/>
          </p:nvPr>
        </p:nvSpPr>
        <p:spPr>
          <a:xfrm>
            <a:off x="323850" y="1059656"/>
            <a:ext cx="8229600" cy="3371850"/>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360"/>
              </a:spcBef>
              <a:spcAft>
                <a:spcPts val="0"/>
              </a:spcAft>
              <a:buSzPts val="1400"/>
              <a:buNone/>
              <a:defRPr/>
            </a:lvl1pPr>
            <a:lvl2pPr marL="914400" lvl="1" indent="-342900" algn="l">
              <a:lnSpc>
                <a:spcPct val="100000"/>
              </a:lnSpc>
              <a:spcBef>
                <a:spcPts val="360"/>
              </a:spcBef>
              <a:spcAft>
                <a:spcPts val="0"/>
              </a:spcAft>
              <a:buClr>
                <a:schemeClr val="lt1"/>
              </a:buClr>
              <a:buSzPts val="1800"/>
              <a:buChar char="–"/>
              <a:defRPr/>
            </a:lvl2pPr>
            <a:lvl3pPr marL="1371600" lvl="2" indent="-342900" algn="l">
              <a:lnSpc>
                <a:spcPct val="100000"/>
              </a:lnSpc>
              <a:spcBef>
                <a:spcPts val="360"/>
              </a:spcBef>
              <a:spcAft>
                <a:spcPts val="0"/>
              </a:spcAft>
              <a:buSzPts val="1800"/>
              <a:buChar char="•"/>
              <a:defRPr/>
            </a:lvl3pPr>
            <a:lvl4pPr marL="1828800" lvl="3" indent="-342900" algn="l">
              <a:lnSpc>
                <a:spcPct val="100000"/>
              </a:lnSpc>
              <a:spcBef>
                <a:spcPts val="360"/>
              </a:spcBef>
              <a:spcAft>
                <a:spcPts val="0"/>
              </a:spcAft>
              <a:buClr>
                <a:schemeClr val="lt1"/>
              </a:buClr>
              <a:buSzPts val="1800"/>
              <a:buChar char="–"/>
              <a:defRPr/>
            </a:lvl4pPr>
            <a:lvl5pPr marL="2286000" lvl="4" indent="-342900" algn="l">
              <a:lnSpc>
                <a:spcPct val="100000"/>
              </a:lnSpc>
              <a:spcBef>
                <a:spcPts val="360"/>
              </a:spcBef>
              <a:spcAft>
                <a:spcPts val="0"/>
              </a:spcAft>
              <a:buSzPts val="1800"/>
              <a:buChar char="•"/>
              <a:defRPr/>
            </a:lvl5pPr>
            <a:lvl6pPr marL="2743200" lvl="5" indent="-342900" algn="l">
              <a:lnSpc>
                <a:spcPct val="100000"/>
              </a:lnSpc>
              <a:spcBef>
                <a:spcPts val="360"/>
              </a:spcBef>
              <a:spcAft>
                <a:spcPts val="0"/>
              </a:spcAft>
              <a:buSzPts val="1800"/>
              <a:buChar char="•"/>
              <a:defRPr/>
            </a:lvl6pPr>
            <a:lvl7pPr marL="3200400" lvl="6" indent="-342900" algn="l">
              <a:lnSpc>
                <a:spcPct val="100000"/>
              </a:lnSpc>
              <a:spcBef>
                <a:spcPts val="360"/>
              </a:spcBef>
              <a:spcAft>
                <a:spcPts val="0"/>
              </a:spcAft>
              <a:buSzPts val="180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9" name="Google Shape;59;p15"/>
          <p:cNvSpPr txBox="1">
            <a:spLocks noGrp="1"/>
          </p:cNvSpPr>
          <p:nvPr>
            <p:ph type="ftr" idx="11"/>
          </p:nvPr>
        </p:nvSpPr>
        <p:spPr>
          <a:xfrm>
            <a:off x="900113" y="4516041"/>
            <a:ext cx="6119700" cy="486900"/>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4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0"/>
        <p:cNvGrpSpPr/>
        <p:nvPr/>
      </p:nvGrpSpPr>
      <p:grpSpPr>
        <a:xfrm>
          <a:off x="0" y="0"/>
          <a:ext cx="0" cy="0"/>
          <a:chOff x="0" y="0"/>
          <a:chExt cx="0" cy="0"/>
        </a:xfrm>
      </p:grpSpPr>
      <p:sp>
        <p:nvSpPr>
          <p:cNvPr id="61" name="Google Shape;61;p16"/>
          <p:cNvSpPr txBox="1">
            <a:spLocks noGrp="1"/>
          </p:cNvSpPr>
          <p:nvPr>
            <p:ph type="ctrTitle"/>
          </p:nvPr>
        </p:nvSpPr>
        <p:spPr>
          <a:xfrm>
            <a:off x="311708" y="744575"/>
            <a:ext cx="8520600" cy="2052675"/>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62" name="Google Shape;62;p16"/>
          <p:cNvSpPr txBox="1">
            <a:spLocks noGrp="1"/>
          </p:cNvSpPr>
          <p:nvPr>
            <p:ph type="subTitle" idx="1"/>
          </p:nvPr>
        </p:nvSpPr>
        <p:spPr>
          <a:xfrm>
            <a:off x="311700" y="2834125"/>
            <a:ext cx="8520600" cy="792675"/>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63" name="Google Shape;63;p16"/>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4"/>
        <p:cNvGrpSpPr/>
        <p:nvPr/>
      </p:nvGrpSpPr>
      <p:grpSpPr>
        <a:xfrm>
          <a:off x="0" y="0"/>
          <a:ext cx="0" cy="0"/>
          <a:chOff x="0" y="0"/>
          <a:chExt cx="0" cy="0"/>
        </a:xfrm>
      </p:grpSpPr>
      <p:sp>
        <p:nvSpPr>
          <p:cNvPr id="65" name="Google Shape;65;p17"/>
          <p:cNvSpPr txBox="1">
            <a:spLocks noGrp="1"/>
          </p:cNvSpPr>
          <p:nvPr>
            <p:ph type="title"/>
          </p:nvPr>
        </p:nvSpPr>
        <p:spPr>
          <a:xfrm>
            <a:off x="311700" y="2150850"/>
            <a:ext cx="8520600" cy="841725"/>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66" name="Google Shape;66;p17"/>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18"/>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69" name="Google Shape;6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70" name="Google Shape;70;p18"/>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71"/>
        <p:cNvGrpSpPr/>
        <p:nvPr/>
      </p:nvGrpSpPr>
      <p:grpSpPr>
        <a:xfrm>
          <a:off x="0" y="0"/>
          <a:ext cx="0" cy="0"/>
          <a:chOff x="0" y="0"/>
          <a:chExt cx="0" cy="0"/>
        </a:xfrm>
      </p:grpSpPr>
      <p:sp>
        <p:nvSpPr>
          <p:cNvPr id="72" name="Google Shape;72;p19"/>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3" name="Google Shape;73;p1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4" name="Google Shape;74;p1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75" name="Google Shape;75;p19"/>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6"/>
        <p:cNvGrpSpPr/>
        <p:nvPr/>
      </p:nvGrpSpPr>
      <p:grpSpPr>
        <a:xfrm>
          <a:off x="0" y="0"/>
          <a:ext cx="0" cy="0"/>
          <a:chOff x="0" y="0"/>
          <a:chExt cx="0" cy="0"/>
        </a:xfrm>
      </p:grpSpPr>
      <p:sp>
        <p:nvSpPr>
          <p:cNvPr id="77" name="Google Shape;77;p20"/>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8" name="Google Shape;78;p20"/>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9"/>
        <p:cNvGrpSpPr/>
        <p:nvPr/>
      </p:nvGrpSpPr>
      <p:grpSpPr>
        <a:xfrm>
          <a:off x="0" y="0"/>
          <a:ext cx="0" cy="0"/>
          <a:chOff x="0" y="0"/>
          <a:chExt cx="0" cy="0"/>
        </a:xfrm>
      </p:grpSpPr>
      <p:sp>
        <p:nvSpPr>
          <p:cNvPr id="80" name="Google Shape;80;p21"/>
          <p:cNvSpPr txBox="1">
            <a:spLocks noGrp="1"/>
          </p:cNvSpPr>
          <p:nvPr>
            <p:ph type="title"/>
          </p:nvPr>
        </p:nvSpPr>
        <p:spPr>
          <a:xfrm>
            <a:off x="311700" y="555600"/>
            <a:ext cx="2808000" cy="755775"/>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81" name="Google Shape;81;p21"/>
          <p:cNvSpPr txBox="1">
            <a:spLocks noGrp="1"/>
          </p:cNvSpPr>
          <p:nvPr>
            <p:ph type="body" idx="1"/>
          </p:nvPr>
        </p:nvSpPr>
        <p:spPr>
          <a:xfrm>
            <a:off x="311700" y="1389600"/>
            <a:ext cx="2808000" cy="3179475"/>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82" name="Google Shape;82;p21"/>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3"/>
        <p:cNvGrpSpPr/>
        <p:nvPr/>
      </p:nvGrpSpPr>
      <p:grpSpPr>
        <a:xfrm>
          <a:off x="0" y="0"/>
          <a:ext cx="0" cy="0"/>
          <a:chOff x="0" y="0"/>
          <a:chExt cx="0" cy="0"/>
        </a:xfrm>
      </p:grpSpPr>
      <p:sp>
        <p:nvSpPr>
          <p:cNvPr id="84" name="Google Shape;84;p22"/>
          <p:cNvSpPr txBox="1">
            <a:spLocks noGrp="1"/>
          </p:cNvSpPr>
          <p:nvPr>
            <p:ph type="title"/>
          </p:nvPr>
        </p:nvSpPr>
        <p:spPr>
          <a:xfrm>
            <a:off x="490250" y="450150"/>
            <a:ext cx="6367800" cy="4090725"/>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85" name="Google Shape;85;p22"/>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6"/>
        <p:cNvGrpSpPr/>
        <p:nvPr/>
      </p:nvGrpSpPr>
      <p:grpSpPr>
        <a:xfrm>
          <a:off x="0" y="0"/>
          <a:ext cx="0" cy="0"/>
          <a:chOff x="0" y="0"/>
          <a:chExt cx="0" cy="0"/>
        </a:xfrm>
      </p:grpSpPr>
      <p:sp>
        <p:nvSpPr>
          <p:cNvPr id="87" name="Google Shape;87;p23"/>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2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89" name="Google Shape;89;p23"/>
          <p:cNvSpPr txBox="1">
            <a:spLocks noGrp="1"/>
          </p:cNvSpPr>
          <p:nvPr>
            <p:ph type="subTitle" idx="1"/>
          </p:nvPr>
        </p:nvSpPr>
        <p:spPr>
          <a:xfrm>
            <a:off x="265500" y="2803075"/>
            <a:ext cx="4045200" cy="1235025"/>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90" name="Google Shape;90;p23"/>
          <p:cNvSpPr txBox="1">
            <a:spLocks noGrp="1"/>
          </p:cNvSpPr>
          <p:nvPr>
            <p:ph type="body" idx="2"/>
          </p:nvPr>
        </p:nvSpPr>
        <p:spPr>
          <a:xfrm>
            <a:off x="4939500" y="724200"/>
            <a:ext cx="3837000" cy="3695175"/>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Clr>
                <a:schemeClr val="dk1"/>
              </a:buClr>
              <a:buSzPts val="1800"/>
              <a:buChar char="●"/>
              <a:defRPr>
                <a:solidFill>
                  <a:schemeClr val="dk1"/>
                </a:solidFill>
              </a:defRPr>
            </a:lvl1pPr>
            <a:lvl2pPr marL="914400" lvl="1" indent="-317500" algn="l">
              <a:lnSpc>
                <a:spcPct val="115000"/>
              </a:lnSpc>
              <a:spcBef>
                <a:spcPts val="0"/>
              </a:spcBef>
              <a:spcAft>
                <a:spcPts val="0"/>
              </a:spcAft>
              <a:buClr>
                <a:schemeClr val="dk1"/>
              </a:buClr>
              <a:buSzPts val="1400"/>
              <a:buChar char="○"/>
              <a:defRPr>
                <a:solidFill>
                  <a:schemeClr val="dk1"/>
                </a:solidFill>
              </a:defRPr>
            </a:lvl2pPr>
            <a:lvl3pPr marL="1371600" lvl="2" indent="-317500" algn="l">
              <a:lnSpc>
                <a:spcPct val="115000"/>
              </a:lnSpc>
              <a:spcBef>
                <a:spcPts val="0"/>
              </a:spcBef>
              <a:spcAft>
                <a:spcPts val="0"/>
              </a:spcAft>
              <a:buClr>
                <a:schemeClr val="dk1"/>
              </a:buClr>
              <a:buSzPts val="1400"/>
              <a:buChar char="■"/>
              <a:defRPr>
                <a:solidFill>
                  <a:schemeClr val="dk1"/>
                </a:solidFill>
              </a:defRPr>
            </a:lvl3pPr>
            <a:lvl4pPr marL="1828800" lvl="3" indent="-317500" algn="l">
              <a:lnSpc>
                <a:spcPct val="115000"/>
              </a:lnSpc>
              <a:spcBef>
                <a:spcPts val="0"/>
              </a:spcBef>
              <a:spcAft>
                <a:spcPts val="0"/>
              </a:spcAft>
              <a:buClr>
                <a:schemeClr val="dk1"/>
              </a:buClr>
              <a:buSzPts val="1400"/>
              <a:buChar char="●"/>
              <a:defRPr>
                <a:solidFill>
                  <a:schemeClr val="dk1"/>
                </a:solidFill>
              </a:defRPr>
            </a:lvl4pPr>
            <a:lvl5pPr marL="2286000" lvl="4" indent="-317500" algn="l">
              <a:lnSpc>
                <a:spcPct val="115000"/>
              </a:lnSpc>
              <a:spcBef>
                <a:spcPts val="0"/>
              </a:spcBef>
              <a:spcAft>
                <a:spcPts val="0"/>
              </a:spcAft>
              <a:buClr>
                <a:schemeClr val="dk1"/>
              </a:buClr>
              <a:buSzPts val="1400"/>
              <a:buChar char="○"/>
              <a:defRPr>
                <a:solidFill>
                  <a:schemeClr val="dk1"/>
                </a:solidFill>
              </a:defRPr>
            </a:lvl5pPr>
            <a:lvl6pPr marL="2743200" lvl="5" indent="-317500" algn="l">
              <a:lnSpc>
                <a:spcPct val="115000"/>
              </a:lnSpc>
              <a:spcBef>
                <a:spcPts val="0"/>
              </a:spcBef>
              <a:spcAft>
                <a:spcPts val="0"/>
              </a:spcAft>
              <a:buClr>
                <a:schemeClr val="dk1"/>
              </a:buClr>
              <a:buSzPts val="1400"/>
              <a:buChar char="■"/>
              <a:defRPr>
                <a:solidFill>
                  <a:schemeClr val="dk1"/>
                </a:solidFill>
              </a:defRPr>
            </a:lvl6pPr>
            <a:lvl7pPr marL="3200400" lvl="6" indent="-317500" algn="l">
              <a:lnSpc>
                <a:spcPct val="115000"/>
              </a:lnSpc>
              <a:spcBef>
                <a:spcPts val="0"/>
              </a:spcBef>
              <a:spcAft>
                <a:spcPts val="0"/>
              </a:spcAft>
              <a:buClr>
                <a:schemeClr val="dk1"/>
              </a:buClr>
              <a:buSzPts val="1400"/>
              <a:buChar char="●"/>
              <a:defRPr>
                <a:solidFill>
                  <a:schemeClr val="dk1"/>
                </a:solidFill>
              </a:defRPr>
            </a:lvl7pPr>
            <a:lvl8pPr marL="3657600" lvl="7" indent="-317500" algn="l">
              <a:lnSpc>
                <a:spcPct val="115000"/>
              </a:lnSpc>
              <a:spcBef>
                <a:spcPts val="0"/>
              </a:spcBef>
              <a:spcAft>
                <a:spcPts val="0"/>
              </a:spcAft>
              <a:buClr>
                <a:schemeClr val="dk1"/>
              </a:buClr>
              <a:buSzPts val="1400"/>
              <a:buChar char="○"/>
              <a:defRPr>
                <a:solidFill>
                  <a:schemeClr val="dk1"/>
                </a:solidFill>
              </a:defRPr>
            </a:lvl8pPr>
            <a:lvl9pPr marL="4114800" lvl="8" indent="-317500" algn="l">
              <a:lnSpc>
                <a:spcPct val="115000"/>
              </a:lnSpc>
              <a:spcBef>
                <a:spcPts val="0"/>
              </a:spcBef>
              <a:spcAft>
                <a:spcPts val="0"/>
              </a:spcAft>
              <a:buClr>
                <a:schemeClr val="dk1"/>
              </a:buClr>
              <a:buSzPts val="1400"/>
              <a:buChar char="■"/>
              <a:defRPr>
                <a:solidFill>
                  <a:schemeClr val="dk1"/>
                </a:solidFill>
              </a:defRPr>
            </a:lvl9pPr>
          </a:lstStyle>
          <a:p>
            <a:endParaRPr/>
          </a:p>
        </p:txBody>
      </p:sp>
      <p:sp>
        <p:nvSpPr>
          <p:cNvPr id="91" name="Google Shape;91;p23"/>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2"/>
        <p:cNvGrpSpPr/>
        <p:nvPr/>
      </p:nvGrpSpPr>
      <p:grpSpPr>
        <a:xfrm>
          <a:off x="0" y="0"/>
          <a:ext cx="0" cy="0"/>
          <a:chOff x="0" y="0"/>
          <a:chExt cx="0" cy="0"/>
        </a:xfrm>
      </p:grpSpPr>
      <p:sp>
        <p:nvSpPr>
          <p:cNvPr id="93" name="Google Shape;93;p24"/>
          <p:cNvSpPr txBox="1">
            <a:spLocks noGrp="1"/>
          </p:cNvSpPr>
          <p:nvPr>
            <p:ph type="body" idx="1"/>
          </p:nvPr>
        </p:nvSpPr>
        <p:spPr>
          <a:xfrm>
            <a:off x="311700" y="4230575"/>
            <a:ext cx="5998800" cy="605025"/>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94" name="Google Shape;94;p24"/>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95"/>
        <p:cNvGrpSpPr/>
        <p:nvPr/>
      </p:nvGrpSpPr>
      <p:grpSpPr>
        <a:xfrm>
          <a:off x="0" y="0"/>
          <a:ext cx="0" cy="0"/>
          <a:chOff x="0" y="0"/>
          <a:chExt cx="0" cy="0"/>
        </a:xfrm>
      </p:grpSpPr>
      <p:sp>
        <p:nvSpPr>
          <p:cNvPr id="96" name="Google Shape;96;p25"/>
          <p:cNvSpPr txBox="1">
            <a:spLocks noGrp="1"/>
          </p:cNvSpPr>
          <p:nvPr>
            <p:ph type="title" hasCustomPrompt="1"/>
          </p:nvPr>
        </p:nvSpPr>
        <p:spPr>
          <a:xfrm>
            <a:off x="311700" y="1106125"/>
            <a:ext cx="8520600" cy="1963575"/>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97" name="Google Shape;97;p25"/>
          <p:cNvSpPr txBox="1">
            <a:spLocks noGrp="1"/>
          </p:cNvSpPr>
          <p:nvPr>
            <p:ph type="body" idx="1"/>
          </p:nvPr>
        </p:nvSpPr>
        <p:spPr>
          <a:xfrm>
            <a:off x="311700" y="3152225"/>
            <a:ext cx="8520600" cy="1300725"/>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98" name="Google Shape;98;p25"/>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625"/>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lt2"/>
              </a:buClr>
              <a:buSzPts val="1800"/>
              <a:buFont typeface="Arial"/>
              <a:buChar char="●"/>
              <a:defRPr sz="1800" b="0" i="0" u="none" strike="noStrike" cap="none">
                <a:solidFill>
                  <a:schemeClr val="lt2"/>
                </a:solidFill>
                <a:latin typeface="Arial"/>
                <a:ea typeface="Arial"/>
                <a:cs typeface="Arial"/>
                <a:sym typeface="Arial"/>
              </a:defRPr>
            </a:lvl1pPr>
            <a:lvl2pPr marL="914400" marR="0" lvl="1"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2pPr>
            <a:lvl3pPr marL="1371600" marR="0" lvl="2"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3pPr>
            <a:lvl4pPr marL="1828800" marR="0" lvl="3"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4pPr>
            <a:lvl5pPr marL="2286000" marR="0" lvl="4"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5pPr>
            <a:lvl6pPr marL="2743200" marR="0" lvl="5"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6pPr>
            <a:lvl7pPr marL="3200400" marR="0" lvl="6"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7pPr>
            <a:lvl8pPr marL="3657600" marR="0" lvl="7"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8pPr>
            <a:lvl9pPr marL="4114800" marR="0" lvl="8" indent="-317500" algn="l" rtl="0">
              <a:lnSpc>
                <a:spcPct val="115000"/>
              </a:lnSpc>
              <a:spcBef>
                <a:spcPts val="0"/>
              </a:spcBef>
              <a:spcAft>
                <a:spcPts val="0"/>
              </a:spcAft>
              <a:buClr>
                <a:schemeClr val="lt2"/>
              </a:buClr>
              <a:buSzPts val="1400"/>
              <a:buFont typeface="Arial"/>
              <a:buChar char="■"/>
              <a:defRPr sz="1400" b="0" i="0" u="none" strike="noStrike" cap="none">
                <a:solidFill>
                  <a:schemeClr val="lt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525"/>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l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mc:AlternateContent xmlns:mc="http://schemas.openxmlformats.org/markup-compatibility/2006" xmlns:p14="http://schemas.microsoft.com/office/powerpoint/2010/main">
    <mc:Choice Requires="p14">
      <p:transition spd="slow" p14:dur="23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03"/>
        <p:cNvGrpSpPr/>
        <p:nvPr/>
      </p:nvGrpSpPr>
      <p:grpSpPr>
        <a:xfrm>
          <a:off x="0" y="0"/>
          <a:ext cx="0" cy="0"/>
          <a:chOff x="0" y="0"/>
          <a:chExt cx="0" cy="0"/>
        </a:xfrm>
      </p:grpSpPr>
      <p:sp>
        <p:nvSpPr>
          <p:cNvPr id="104" name="Google Shape;104;p26"/>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Strategic Plan 2024-2025</a:t>
            </a:r>
            <a:endParaRPr i="1">
              <a:solidFill>
                <a:srgbClr val="FFEB38"/>
              </a:solidFill>
              <a:latin typeface="Archivo Black"/>
              <a:ea typeface="Archivo Black"/>
              <a:cs typeface="Archivo Black"/>
              <a:sym typeface="Archivo Black"/>
            </a:endParaRPr>
          </a:p>
        </p:txBody>
      </p:sp>
      <p:pic>
        <p:nvPicPr>
          <p:cNvPr id="105" name="Google Shape;105;p26"/>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06" name="Google Shape;106;p26"/>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07" name="Google Shape;107;p26"/>
          <p:cNvSpPr txBox="1"/>
          <p:nvPr/>
        </p:nvSpPr>
        <p:spPr>
          <a:xfrm>
            <a:off x="2159925" y="4149700"/>
            <a:ext cx="5116200" cy="5214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188"/>
              <a:buFont typeface="Arial"/>
              <a:buNone/>
            </a:pPr>
            <a:endParaRPr sz="2188" b="0" i="0" u="none" strike="noStrike" cap="none">
              <a:solidFill>
                <a:srgbClr val="FFEB38"/>
              </a:solidFill>
              <a:latin typeface="Roboto Slab"/>
              <a:ea typeface="Roboto Slab"/>
              <a:cs typeface="Roboto Slab"/>
              <a:sym typeface="Roboto Slab"/>
            </a:endParaRPr>
          </a:p>
        </p:txBody>
      </p:sp>
      <p:sp>
        <p:nvSpPr>
          <p:cNvPr id="108" name="Google Shape;108;p26"/>
          <p:cNvSpPr txBox="1"/>
          <p:nvPr/>
        </p:nvSpPr>
        <p:spPr>
          <a:xfrm>
            <a:off x="1911300" y="1043400"/>
            <a:ext cx="7232700" cy="294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800" b="1">
                <a:solidFill>
                  <a:schemeClr val="lt2"/>
                </a:solidFill>
              </a:rPr>
              <a:t>Moemoea /  Vision: </a:t>
            </a:r>
            <a:r>
              <a:rPr lang="en" sz="1600">
                <a:solidFill>
                  <a:schemeClr val="dk1"/>
                </a:solidFill>
              </a:rPr>
              <a:t>Preparing students for success in our learning environment and in their future, by  valuing their contribution as individuals and celebrating diversity.</a:t>
            </a:r>
            <a:endParaRPr sz="1600">
              <a:solidFill>
                <a:schemeClr val="dk1"/>
              </a:solidFill>
            </a:endParaRPr>
          </a:p>
          <a:p>
            <a:pPr marL="0" lvl="0" indent="0" algn="l" rtl="0">
              <a:spcBef>
                <a:spcPts val="0"/>
              </a:spcBef>
              <a:spcAft>
                <a:spcPts val="0"/>
              </a:spcAft>
              <a:buNone/>
            </a:pPr>
            <a:endParaRPr sz="1600">
              <a:solidFill>
                <a:schemeClr val="dk1"/>
              </a:solidFill>
            </a:endParaRPr>
          </a:p>
          <a:p>
            <a:pPr marL="0" lvl="0" indent="0" algn="l" rtl="0">
              <a:spcBef>
                <a:spcPts val="0"/>
              </a:spcBef>
              <a:spcAft>
                <a:spcPts val="0"/>
              </a:spcAft>
              <a:buNone/>
            </a:pPr>
            <a:r>
              <a:rPr lang="en" sz="1800" b="1">
                <a:solidFill>
                  <a:schemeClr val="lt2"/>
                </a:solidFill>
              </a:rPr>
              <a:t>Whakatakanga / Mission: </a:t>
            </a:r>
            <a:r>
              <a:rPr lang="en" sz="1600">
                <a:solidFill>
                  <a:schemeClr val="dk1"/>
                </a:solidFill>
              </a:rPr>
              <a:t>Wawatatia, Mahia, Ekea / Aspire, Act, Achieve</a:t>
            </a:r>
            <a:endParaRPr sz="1600">
              <a:solidFill>
                <a:schemeClr val="dk1"/>
              </a:solidFill>
            </a:endParaRPr>
          </a:p>
          <a:p>
            <a:pPr marL="0" lvl="0" indent="0" algn="l" rtl="0">
              <a:spcBef>
                <a:spcPts val="0"/>
              </a:spcBef>
              <a:spcAft>
                <a:spcPts val="0"/>
              </a:spcAft>
              <a:buNone/>
            </a:pPr>
            <a:endParaRPr sz="1600">
              <a:solidFill>
                <a:schemeClr val="dk1"/>
              </a:solidFill>
            </a:endParaRPr>
          </a:p>
          <a:p>
            <a:pPr marL="0" lvl="0" indent="0" algn="l" rtl="0">
              <a:spcBef>
                <a:spcPts val="0"/>
              </a:spcBef>
              <a:spcAft>
                <a:spcPts val="0"/>
              </a:spcAft>
              <a:buNone/>
            </a:pPr>
            <a:r>
              <a:rPr lang="en" sz="1800" b="1">
                <a:solidFill>
                  <a:schemeClr val="lt2"/>
                </a:solidFill>
              </a:rPr>
              <a:t>Nga Uara / Values:</a:t>
            </a:r>
            <a:r>
              <a:rPr lang="en" sz="1600" b="1">
                <a:solidFill>
                  <a:schemeClr val="lt2"/>
                </a:solidFill>
              </a:rPr>
              <a:t>     </a:t>
            </a:r>
            <a:r>
              <a:rPr lang="en" sz="1600">
                <a:solidFill>
                  <a:schemeClr val="dk1"/>
                </a:solidFill>
              </a:rPr>
              <a:t>Manaakitanga – (Respect)</a:t>
            </a:r>
            <a:endParaRPr sz="1600">
              <a:solidFill>
                <a:schemeClr val="dk1"/>
              </a:solidFill>
            </a:endParaRPr>
          </a:p>
          <a:p>
            <a:pPr marL="2286000" lvl="0" indent="0" algn="l" rtl="0">
              <a:lnSpc>
                <a:spcPct val="115000"/>
              </a:lnSpc>
              <a:spcBef>
                <a:spcPts val="0"/>
              </a:spcBef>
              <a:spcAft>
                <a:spcPts val="0"/>
              </a:spcAft>
              <a:buNone/>
            </a:pPr>
            <a:r>
              <a:rPr lang="en" sz="1600">
                <a:solidFill>
                  <a:schemeClr val="dk1"/>
                </a:solidFill>
              </a:rPr>
              <a:t>Whanaungatanga – (Belonging)                                                                                    Hirangatanga – (Striving for Excellence)</a:t>
            </a:r>
            <a:endParaRPr sz="1800">
              <a:solidFill>
                <a:schemeClr val="dk1"/>
              </a:solidFill>
            </a:endParaRPr>
          </a:p>
          <a:p>
            <a:pPr marL="0" lvl="0" indent="0" algn="l" rtl="0">
              <a:spcBef>
                <a:spcPts val="1000"/>
              </a:spcBef>
              <a:spcAft>
                <a:spcPts val="0"/>
              </a:spcAft>
              <a:buNone/>
            </a:pPr>
            <a:endParaRPr sz="1600" b="1">
              <a:solidFill>
                <a:schemeClr val="lt2"/>
              </a:solidFill>
            </a:endParaRPr>
          </a:p>
        </p:txBody>
      </p:sp>
      <p:sp>
        <p:nvSpPr>
          <p:cNvPr id="109" name="Google Shape;109;p26"/>
          <p:cNvSpPr txBox="1"/>
          <p:nvPr/>
        </p:nvSpPr>
        <p:spPr>
          <a:xfrm>
            <a:off x="2413500" y="4413000"/>
            <a:ext cx="6152400" cy="5817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r>
              <a:rPr lang="en" sz="1200" b="1">
                <a:solidFill>
                  <a:schemeClr val="dk1"/>
                </a:solidFill>
              </a:rPr>
              <a:t>      He pai te roopu, he pai te kite, ka tupu pai a tatou tamariki</a:t>
            </a:r>
            <a:endParaRPr sz="1200" b="1">
              <a:solidFill>
                <a:schemeClr val="dk1"/>
              </a:solidFill>
            </a:endParaRPr>
          </a:p>
          <a:p>
            <a:pPr marL="457200" lvl="0" indent="0" algn="l" rtl="0">
              <a:lnSpc>
                <a:spcPct val="115000"/>
              </a:lnSpc>
              <a:spcBef>
                <a:spcPts val="0"/>
              </a:spcBef>
              <a:spcAft>
                <a:spcPts val="0"/>
              </a:spcAft>
              <a:buNone/>
            </a:pPr>
            <a:r>
              <a:rPr lang="en" sz="1200" b="1">
                <a:solidFill>
                  <a:schemeClr val="dk1"/>
                </a:solidFill>
              </a:rPr>
              <a:t>   </a:t>
            </a:r>
            <a:r>
              <a:rPr lang="en" sz="1200" b="1" i="1">
                <a:solidFill>
                  <a:schemeClr val="dk1"/>
                </a:solidFill>
              </a:rPr>
              <a:t>With a good team and a clear vision, our students will thrive</a:t>
            </a:r>
            <a:endParaRPr sz="1200" b="1" i="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14"/>
        <p:cNvGrpSpPr/>
        <p:nvPr/>
      </p:nvGrpSpPr>
      <p:grpSpPr>
        <a:xfrm>
          <a:off x="0" y="0"/>
          <a:ext cx="0" cy="0"/>
          <a:chOff x="0" y="0"/>
          <a:chExt cx="0" cy="0"/>
        </a:xfrm>
      </p:grpSpPr>
      <p:sp>
        <p:nvSpPr>
          <p:cNvPr id="115" name="Google Shape;115;p27"/>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Strategic Plan 2024-2025</a:t>
            </a:r>
            <a:endParaRPr i="1">
              <a:solidFill>
                <a:srgbClr val="FFEB38"/>
              </a:solidFill>
              <a:latin typeface="Archivo Black"/>
              <a:ea typeface="Archivo Black"/>
              <a:cs typeface="Archivo Black"/>
              <a:sym typeface="Archivo Black"/>
            </a:endParaRPr>
          </a:p>
        </p:txBody>
      </p:sp>
      <p:pic>
        <p:nvPicPr>
          <p:cNvPr id="116" name="Google Shape;116;p27"/>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17" name="Google Shape;117;p27"/>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18" name="Google Shape;118;p27"/>
          <p:cNvSpPr txBox="1"/>
          <p:nvPr/>
        </p:nvSpPr>
        <p:spPr>
          <a:xfrm>
            <a:off x="1911300" y="94075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  </a:t>
            </a:r>
            <a:endParaRPr sz="1600" b="1">
              <a:solidFill>
                <a:schemeClr val="dk1"/>
              </a:solidFill>
            </a:endParaRPr>
          </a:p>
        </p:txBody>
      </p:sp>
      <p:sp>
        <p:nvSpPr>
          <p:cNvPr id="119" name="Google Shape;119;p27"/>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20" name="Google Shape;120;p27"/>
          <p:cNvGraphicFramePr/>
          <p:nvPr/>
        </p:nvGraphicFramePr>
        <p:xfrm>
          <a:off x="1911300" y="1402450"/>
          <a:ext cx="3000000" cy="3000000"/>
        </p:xfrm>
        <a:graphic>
          <a:graphicData uri="http://schemas.openxmlformats.org/drawingml/2006/table">
            <a:tbl>
              <a:tblPr>
                <a:noFill/>
                <a:tableStyleId>{4816A4F9-88FE-4BAD-AA85-78653EB97565}</a:tableStyleId>
              </a:tblPr>
              <a:tblGrid>
                <a:gridCol w="1952725">
                  <a:extLst>
                    <a:ext uri="{9D8B030D-6E8A-4147-A177-3AD203B41FA5}">
                      <a16:colId xmlns:a16="http://schemas.microsoft.com/office/drawing/2014/main" val="20000"/>
                    </a:ext>
                  </a:extLst>
                </a:gridCol>
                <a:gridCol w="5222075">
                  <a:extLst>
                    <a:ext uri="{9D8B030D-6E8A-4147-A177-3AD203B41FA5}">
                      <a16:colId xmlns:a16="http://schemas.microsoft.com/office/drawing/2014/main" val="20001"/>
                    </a:ext>
                  </a:extLst>
                </a:gridCol>
              </a:tblGrid>
              <a:tr h="3400650">
                <a:tc>
                  <a:txBody>
                    <a:bodyPr/>
                    <a:lstStyle/>
                    <a:p>
                      <a:pPr marL="0" lvl="0" indent="0" algn="l" rtl="0">
                        <a:lnSpc>
                          <a:spcPct val="115000"/>
                        </a:lnSpc>
                        <a:spcBef>
                          <a:spcPts val="0"/>
                        </a:spcBef>
                        <a:spcAft>
                          <a:spcPts val="0"/>
                        </a:spcAft>
                        <a:buNone/>
                      </a:pPr>
                      <a:r>
                        <a:rPr lang="en" sz="1100" b="1">
                          <a:solidFill>
                            <a:schemeClr val="dk1"/>
                          </a:solidFill>
                        </a:rPr>
                        <a:t>Strategic Goal:</a:t>
                      </a:r>
                      <a:endParaRPr sz="1100" b="1">
                        <a:solidFill>
                          <a:schemeClr val="dk1"/>
                        </a:solidFill>
                      </a:endParaRPr>
                    </a:p>
                    <a:p>
                      <a:pPr marL="0" lvl="0" indent="0" algn="l" rtl="0">
                        <a:lnSpc>
                          <a:spcPct val="115000"/>
                        </a:lnSpc>
                        <a:spcBef>
                          <a:spcPts val="0"/>
                        </a:spcBef>
                        <a:spcAft>
                          <a:spcPts val="0"/>
                        </a:spcAft>
                        <a:buNone/>
                      </a:pPr>
                      <a:r>
                        <a:rPr lang="en" sz="1100">
                          <a:solidFill>
                            <a:schemeClr val="dk1"/>
                          </a:solidFill>
                        </a:rPr>
                        <a:t>We will give practical  effect  and mana to the principles of Te Tiriti o Waitangi</a:t>
                      </a:r>
                      <a:endParaRPr sz="1300"/>
                    </a:p>
                  </a:txBody>
                  <a:tcPr marL="91425" marR="91425" marT="91425" marB="91425"/>
                </a:tc>
                <a:tc>
                  <a:txBody>
                    <a:bodyPr/>
                    <a:lstStyle/>
                    <a:p>
                      <a:pPr marL="0" lvl="0" indent="0" algn="l" rtl="0">
                        <a:lnSpc>
                          <a:spcPct val="115000"/>
                        </a:lnSpc>
                        <a:spcBef>
                          <a:spcPts val="0"/>
                        </a:spcBef>
                        <a:spcAft>
                          <a:spcPts val="0"/>
                        </a:spcAft>
                        <a:buNone/>
                      </a:pPr>
                      <a:r>
                        <a:rPr lang="en" sz="1200">
                          <a:solidFill>
                            <a:schemeClr val="dk1"/>
                          </a:solidFill>
                        </a:rPr>
                        <a:t>We will give practical effect  and mana to the principles of Te Tiriti o Waitangi and to Māori as tangata whenua by:</a:t>
                      </a:r>
                      <a:endParaRPr sz="1200">
                        <a:solidFill>
                          <a:schemeClr val="dk1"/>
                        </a:solidFill>
                      </a:endParaRPr>
                    </a:p>
                    <a:p>
                      <a:pPr marL="457200" lvl="0" indent="-304800" algn="l" rtl="0">
                        <a:lnSpc>
                          <a:spcPct val="115000"/>
                        </a:lnSpc>
                        <a:spcBef>
                          <a:spcPts val="0"/>
                        </a:spcBef>
                        <a:spcAft>
                          <a:spcPts val="0"/>
                        </a:spcAft>
                        <a:buClr>
                          <a:schemeClr val="dk1"/>
                        </a:buClr>
                        <a:buSzPts val="1200"/>
                        <a:buChar char="-"/>
                      </a:pPr>
                      <a:r>
                        <a:rPr lang="en" sz="1200">
                          <a:solidFill>
                            <a:schemeClr val="dk1"/>
                          </a:solidFill>
                        </a:rPr>
                        <a:t> </a:t>
                      </a:r>
                      <a:r>
                        <a:rPr lang="en" sz="1000">
                          <a:solidFill>
                            <a:schemeClr val="dk1"/>
                          </a:solidFill>
                        </a:rPr>
                        <a:t>Upholding Te Tiriti when developing policies and practices for the school;</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 Respecting Tikanga Māori in all school occasions (such as Assemblies, Pōwhiri, Prizegiving etc), curriculum areas and the physical environment;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Ensuring use of Te Ao Māori, Mātauranga Māori and local tikanga Māori in accordance with Ngati Kahungunu iwi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Providing access and opportunities for ākonga to learn te reo and te ao Māori at all levels of the school;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Providing Professional Development access and opportunities for teaching and support staff in te reo, tikanga and culturally responsive pedagogies; </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Making equitable provisions in the curriculum for the instructional needs of Māori ākonga;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Monitoring, analysing and reporting on achievement and retention of Māori ākonga;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Supporting the continued growth of Kapa Haka</a:t>
                      </a:r>
                      <a:endParaRPr sz="1000">
                        <a:solidFill>
                          <a:schemeClr val="dk1"/>
                        </a:solidFill>
                      </a:endParaRPr>
                    </a:p>
                    <a:p>
                      <a:pPr marL="457200" lvl="0" indent="-292100" algn="l" rtl="0">
                        <a:lnSpc>
                          <a:spcPct val="115000"/>
                        </a:lnSpc>
                        <a:spcBef>
                          <a:spcPts val="0"/>
                        </a:spcBef>
                        <a:spcAft>
                          <a:spcPts val="0"/>
                        </a:spcAft>
                        <a:buClr>
                          <a:schemeClr val="dk1"/>
                        </a:buClr>
                        <a:buSzPts val="1000"/>
                        <a:buChar char="-"/>
                      </a:pPr>
                      <a:r>
                        <a:rPr lang="en" sz="1000">
                          <a:solidFill>
                            <a:schemeClr val="dk1"/>
                          </a:solidFill>
                        </a:rPr>
                        <a:t>Appointing staff who are positive role models for Māori ākonga</a:t>
                      </a:r>
                      <a:endParaRPr sz="1200"/>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25"/>
        <p:cNvGrpSpPr/>
        <p:nvPr/>
      </p:nvGrpSpPr>
      <p:grpSpPr>
        <a:xfrm>
          <a:off x="0" y="0"/>
          <a:ext cx="0" cy="0"/>
          <a:chOff x="0" y="0"/>
          <a:chExt cx="0" cy="0"/>
        </a:xfrm>
      </p:grpSpPr>
      <p:sp>
        <p:nvSpPr>
          <p:cNvPr id="126" name="Google Shape;126;p28"/>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Strategic Plan 2024-2025</a:t>
            </a:r>
            <a:endParaRPr i="1">
              <a:solidFill>
                <a:srgbClr val="FFEB38"/>
              </a:solidFill>
              <a:latin typeface="Archivo Black"/>
              <a:ea typeface="Archivo Black"/>
              <a:cs typeface="Archivo Black"/>
              <a:sym typeface="Archivo Black"/>
            </a:endParaRPr>
          </a:p>
        </p:txBody>
      </p:sp>
      <p:pic>
        <p:nvPicPr>
          <p:cNvPr id="127" name="Google Shape;127;p28"/>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28" name="Google Shape;128;p28"/>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29" name="Google Shape;129;p28"/>
          <p:cNvSpPr txBox="1"/>
          <p:nvPr/>
        </p:nvSpPr>
        <p:spPr>
          <a:xfrm>
            <a:off x="1911300" y="1043400"/>
            <a:ext cx="7174800" cy="4002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b="1">
                <a:solidFill>
                  <a:schemeClr val="lt2"/>
                </a:solidFill>
              </a:rPr>
              <a:t>         We give practical effect and mana to the principles of Te Tiriti o Waitangi. </a:t>
            </a:r>
            <a:endParaRPr sz="1800" b="1">
              <a:solidFill>
                <a:schemeClr val="lt2"/>
              </a:solidFill>
            </a:endParaRPr>
          </a:p>
        </p:txBody>
      </p:sp>
      <p:sp>
        <p:nvSpPr>
          <p:cNvPr id="130" name="Google Shape;130;p28"/>
          <p:cNvSpPr txBox="1"/>
          <p:nvPr/>
        </p:nvSpPr>
        <p:spPr>
          <a:xfrm>
            <a:off x="2413500" y="4413000"/>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31" name="Google Shape;131;p28"/>
          <p:cNvGraphicFramePr/>
          <p:nvPr/>
        </p:nvGraphicFramePr>
        <p:xfrm>
          <a:off x="1978250" y="1443600"/>
          <a:ext cx="3000000" cy="3000000"/>
        </p:xfrm>
        <a:graphic>
          <a:graphicData uri="http://schemas.openxmlformats.org/drawingml/2006/table">
            <a:tbl>
              <a:tblPr>
                <a:noFill/>
                <a:tableStyleId>{C58D73AD-29D6-411B-B83A-6E6C73A21AEB}</a:tableStyleId>
              </a:tblPr>
              <a:tblGrid>
                <a:gridCol w="2287325">
                  <a:extLst>
                    <a:ext uri="{9D8B030D-6E8A-4147-A177-3AD203B41FA5}">
                      <a16:colId xmlns:a16="http://schemas.microsoft.com/office/drawing/2014/main" val="20000"/>
                    </a:ext>
                  </a:extLst>
                </a:gridCol>
                <a:gridCol w="2368675">
                  <a:extLst>
                    <a:ext uri="{9D8B030D-6E8A-4147-A177-3AD203B41FA5}">
                      <a16:colId xmlns:a16="http://schemas.microsoft.com/office/drawing/2014/main" val="20001"/>
                    </a:ext>
                  </a:extLst>
                </a:gridCol>
                <a:gridCol w="2350625">
                  <a:extLst>
                    <a:ext uri="{9D8B030D-6E8A-4147-A177-3AD203B41FA5}">
                      <a16:colId xmlns:a16="http://schemas.microsoft.com/office/drawing/2014/main" val="20002"/>
                    </a:ext>
                  </a:extLst>
                </a:gridCol>
              </a:tblGrid>
              <a:tr h="717175">
                <a:tc>
                  <a:txBody>
                    <a:bodyPr/>
                    <a:lstStyle/>
                    <a:p>
                      <a:pPr marL="0" lvl="0" indent="0" algn="l" rtl="0">
                        <a:spcBef>
                          <a:spcPts val="0"/>
                        </a:spcBef>
                        <a:spcAft>
                          <a:spcPts val="0"/>
                        </a:spcAft>
                        <a:buNone/>
                      </a:pPr>
                      <a:r>
                        <a:rPr lang="en" sz="1200">
                          <a:solidFill>
                            <a:schemeClr val="dk1"/>
                          </a:solidFill>
                        </a:rPr>
                        <a:t>Pou 1: </a:t>
                      </a:r>
                      <a:r>
                        <a:rPr lang="en" sz="1200" b="1">
                          <a:solidFill>
                            <a:schemeClr val="dk1"/>
                          </a:solidFill>
                        </a:rPr>
                        <a:t>NGA UARA - OUR VALUES</a:t>
                      </a:r>
                      <a:endParaRPr sz="1100" b="1">
                        <a:solidFill>
                          <a:schemeClr val="dk1"/>
                        </a:solidFill>
                      </a:endParaRPr>
                    </a:p>
                  </a:txBody>
                  <a:tcPr marL="63500" marR="63500" marT="63500" marB="63500"/>
                </a:tc>
                <a:tc>
                  <a:txBody>
                    <a:bodyPr/>
                    <a:lstStyle/>
                    <a:p>
                      <a:pPr marL="0" lvl="0" indent="0" algn="l" rtl="0">
                        <a:spcBef>
                          <a:spcPts val="0"/>
                        </a:spcBef>
                        <a:spcAft>
                          <a:spcPts val="0"/>
                        </a:spcAft>
                        <a:buNone/>
                      </a:pPr>
                      <a:r>
                        <a:rPr lang="en" sz="1200">
                          <a:solidFill>
                            <a:schemeClr val="dk1"/>
                          </a:solidFill>
                        </a:rPr>
                        <a:t>Pou 2: </a:t>
                      </a:r>
                      <a:r>
                        <a:rPr lang="en" sz="1200" b="1">
                          <a:solidFill>
                            <a:schemeClr val="dk1"/>
                          </a:solidFill>
                        </a:rPr>
                        <a:t>HAUORA - WELLBEING</a:t>
                      </a:r>
                      <a:endParaRPr sz="1200" b="1">
                        <a:solidFill>
                          <a:schemeClr val="dk1"/>
                        </a:solidFill>
                      </a:endParaRPr>
                    </a:p>
                    <a:p>
                      <a:pPr marL="0" lvl="0" indent="0" algn="l" rtl="0">
                        <a:spcBef>
                          <a:spcPts val="0"/>
                        </a:spcBef>
                        <a:spcAft>
                          <a:spcPts val="0"/>
                        </a:spcAft>
                        <a:buNone/>
                      </a:pPr>
                      <a:endParaRPr sz="1300" b="1">
                        <a:highlight>
                          <a:srgbClr val="FFFFFF"/>
                        </a:highlight>
                      </a:endParaRPr>
                    </a:p>
                  </a:txBody>
                  <a:tcPr marL="63500" marR="63500" marT="63500" marB="63500"/>
                </a:tc>
                <a:tc>
                  <a:txBody>
                    <a:bodyPr/>
                    <a:lstStyle/>
                    <a:p>
                      <a:pPr marL="0" lvl="0" indent="0" algn="l" rtl="0">
                        <a:spcBef>
                          <a:spcPts val="0"/>
                        </a:spcBef>
                        <a:spcAft>
                          <a:spcPts val="0"/>
                        </a:spcAft>
                        <a:buNone/>
                      </a:pPr>
                      <a:r>
                        <a:rPr lang="en" sz="1200">
                          <a:solidFill>
                            <a:schemeClr val="dk1"/>
                          </a:solidFill>
                        </a:rPr>
                        <a:t>Pou 3:</a:t>
                      </a:r>
                      <a:r>
                        <a:rPr lang="en" sz="1300">
                          <a:solidFill>
                            <a:schemeClr val="dk1"/>
                          </a:solidFill>
                        </a:rPr>
                        <a:t> </a:t>
                      </a:r>
                      <a:r>
                        <a:rPr lang="en" sz="1200" b="1">
                          <a:solidFill>
                            <a:schemeClr val="dk1"/>
                          </a:solidFill>
                        </a:rPr>
                        <a:t>CULTURALLY RESPONSIVE &amp; RELATIONAL PEDAGOGY</a:t>
                      </a:r>
                      <a:endParaRPr sz="900" b="1">
                        <a:solidFill>
                          <a:schemeClr val="dk1"/>
                        </a:solidFill>
                      </a:endParaRPr>
                    </a:p>
                  </a:txBody>
                  <a:tcPr marL="63500" marR="63500" marT="63500" marB="63500"/>
                </a:tc>
                <a:extLst>
                  <a:ext uri="{0D108BD9-81ED-4DB2-BD59-A6C34878D82A}">
                    <a16:rowId xmlns:a16="http://schemas.microsoft.com/office/drawing/2014/main" val="10000"/>
                  </a:ext>
                </a:extLst>
              </a:tr>
              <a:tr h="2605925">
                <a:tc>
                  <a:txBody>
                    <a:bodyPr/>
                    <a:lstStyle/>
                    <a:p>
                      <a:pPr marL="0" lvl="0" indent="0" algn="l" rtl="0">
                        <a:spcBef>
                          <a:spcPts val="0"/>
                        </a:spcBef>
                        <a:spcAft>
                          <a:spcPts val="0"/>
                        </a:spcAft>
                        <a:buNone/>
                      </a:pPr>
                      <a:r>
                        <a:rPr lang="en" sz="1100" b="1">
                          <a:solidFill>
                            <a:schemeClr val="dk1"/>
                          </a:solidFill>
                        </a:rPr>
                        <a:t>NKII Statement:</a:t>
                      </a:r>
                      <a:r>
                        <a:rPr lang="en" sz="1300" b="1">
                          <a:solidFill>
                            <a:schemeClr val="dk1"/>
                          </a:solidFill>
                        </a:rPr>
                        <a:t> </a:t>
                      </a:r>
                      <a:r>
                        <a:rPr lang="en" sz="1100">
                          <a:solidFill>
                            <a:schemeClr val="dk1"/>
                          </a:solidFill>
                        </a:rPr>
                        <a:t>Tino Rangatiratanga (self management / Self empowerment)</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r>
                        <a:rPr lang="en" sz="1100">
                          <a:solidFill>
                            <a:schemeClr val="dk1"/>
                          </a:solidFill>
                        </a:rPr>
                        <a:t>We acknowledge Ngati Kahungunu control their tikanga, resources and people and allow them to manage their own affairs as iwi and hapu in a way that aligns with their customs and values.</a:t>
                      </a:r>
                      <a:endParaRPr sz="1100">
                        <a:solidFill>
                          <a:schemeClr val="dk1"/>
                        </a:solidFill>
                      </a:endParaRPr>
                    </a:p>
                  </a:txBody>
                  <a:tcPr marL="63500" marR="63500" marT="63500" marB="63500"/>
                </a:tc>
                <a:tc>
                  <a:txBody>
                    <a:bodyPr/>
                    <a:lstStyle/>
                    <a:p>
                      <a:pPr marL="0" lvl="0" indent="0" algn="l" rtl="0">
                        <a:spcBef>
                          <a:spcPts val="0"/>
                        </a:spcBef>
                        <a:spcAft>
                          <a:spcPts val="0"/>
                        </a:spcAft>
                        <a:buNone/>
                      </a:pPr>
                      <a:r>
                        <a:rPr lang="en" sz="1100" b="1">
                          <a:solidFill>
                            <a:schemeClr val="dk1"/>
                          </a:solidFill>
                        </a:rPr>
                        <a:t>NKII Statement:</a:t>
                      </a:r>
                      <a:r>
                        <a:rPr lang="en" sz="1300" b="1">
                          <a:solidFill>
                            <a:schemeClr val="dk1"/>
                          </a:solidFill>
                        </a:rPr>
                        <a:t> </a:t>
                      </a:r>
                      <a:r>
                        <a:rPr lang="en" sz="1100">
                          <a:solidFill>
                            <a:schemeClr val="dk1"/>
                          </a:solidFill>
                        </a:rPr>
                        <a:t>Te Matauranga Maori (Knowledge)</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r>
                        <a:rPr lang="en" sz="1100">
                          <a:solidFill>
                            <a:schemeClr val="dk1"/>
                          </a:solidFill>
                        </a:rPr>
                        <a:t>Maori Knowledge includes traditions, values, concepts, philosophies, world views and understandings derived from uniquely Maori cultural points of view which incorporates Ngati Kahungunu Tikanga.</a:t>
                      </a:r>
                      <a:endParaRPr sz="1100" b="1">
                        <a:solidFill>
                          <a:schemeClr val="dk1"/>
                        </a:solidFill>
                      </a:endParaRPr>
                    </a:p>
                  </a:txBody>
                  <a:tcPr marL="63500" marR="63500" marT="63500" marB="63500"/>
                </a:tc>
                <a:tc>
                  <a:txBody>
                    <a:bodyPr/>
                    <a:lstStyle/>
                    <a:p>
                      <a:pPr marL="0" lvl="0" indent="0" algn="l" rtl="0">
                        <a:spcBef>
                          <a:spcPts val="0"/>
                        </a:spcBef>
                        <a:spcAft>
                          <a:spcPts val="0"/>
                        </a:spcAft>
                        <a:buNone/>
                      </a:pPr>
                      <a:r>
                        <a:rPr lang="en" sz="1100" b="1">
                          <a:solidFill>
                            <a:schemeClr val="dk1"/>
                          </a:solidFill>
                        </a:rPr>
                        <a:t>NKII Statement:</a:t>
                      </a:r>
                      <a:r>
                        <a:rPr lang="en" sz="1300" b="1">
                          <a:solidFill>
                            <a:schemeClr val="dk1"/>
                          </a:solidFill>
                        </a:rPr>
                        <a:t> </a:t>
                      </a:r>
                      <a:r>
                        <a:rPr lang="en" sz="1100">
                          <a:solidFill>
                            <a:schemeClr val="dk1"/>
                          </a:solidFill>
                        </a:rPr>
                        <a:t>Maramatanga - (understanding / enlightenment)</a:t>
                      </a: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spcBef>
                          <a:spcPts val="0"/>
                        </a:spcBef>
                        <a:spcAft>
                          <a:spcPts val="0"/>
                        </a:spcAft>
                        <a:buNone/>
                      </a:pPr>
                      <a:r>
                        <a:rPr lang="en" sz="1100">
                          <a:solidFill>
                            <a:schemeClr val="dk1"/>
                          </a:solidFill>
                        </a:rPr>
                        <a:t>Focus on improvement and growth and advanced educational aspirations, achievements and success for akonga.</a:t>
                      </a:r>
                      <a:endParaRPr sz="1100">
                        <a:solidFill>
                          <a:schemeClr val="dk1"/>
                        </a:solidFill>
                      </a:endParaRPr>
                    </a:p>
                  </a:txBody>
                  <a:tcPr marL="63500" marR="63500" marT="63500" marB="63500"/>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36"/>
        <p:cNvGrpSpPr/>
        <p:nvPr/>
      </p:nvGrpSpPr>
      <p:grpSpPr>
        <a:xfrm>
          <a:off x="0" y="0"/>
          <a:ext cx="0" cy="0"/>
          <a:chOff x="0" y="0"/>
          <a:chExt cx="0" cy="0"/>
        </a:xfrm>
      </p:grpSpPr>
      <p:sp>
        <p:nvSpPr>
          <p:cNvPr id="137" name="Google Shape;137;p29"/>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Strategic Plan 2024-2025</a:t>
            </a:r>
            <a:endParaRPr i="1">
              <a:solidFill>
                <a:srgbClr val="FFEB38"/>
              </a:solidFill>
              <a:latin typeface="Archivo Black"/>
              <a:ea typeface="Archivo Black"/>
              <a:cs typeface="Archivo Black"/>
              <a:sym typeface="Archivo Black"/>
            </a:endParaRPr>
          </a:p>
        </p:txBody>
      </p:sp>
      <p:pic>
        <p:nvPicPr>
          <p:cNvPr id="138" name="Google Shape;138;p29"/>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39" name="Google Shape;139;p29"/>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40" name="Google Shape;140;p29"/>
          <p:cNvSpPr txBox="1"/>
          <p:nvPr/>
        </p:nvSpPr>
        <p:spPr>
          <a:xfrm>
            <a:off x="1911300" y="94075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a:t>
            </a:r>
            <a:endParaRPr sz="1600" b="1">
              <a:solidFill>
                <a:schemeClr val="dk1"/>
              </a:solidFill>
            </a:endParaRPr>
          </a:p>
        </p:txBody>
      </p:sp>
      <p:sp>
        <p:nvSpPr>
          <p:cNvPr id="141" name="Google Shape;141;p29"/>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42" name="Google Shape;142;p29"/>
          <p:cNvGraphicFramePr/>
          <p:nvPr/>
        </p:nvGraphicFramePr>
        <p:xfrm>
          <a:off x="1993700" y="1402450"/>
          <a:ext cx="3000000" cy="3000000"/>
        </p:xfrm>
        <a:graphic>
          <a:graphicData uri="http://schemas.openxmlformats.org/drawingml/2006/table">
            <a:tbl>
              <a:tblPr>
                <a:noFill/>
                <a:tableStyleId>{4816A4F9-88FE-4BAD-AA85-78653EB97565}</a:tableStyleId>
              </a:tblPr>
              <a:tblGrid>
                <a:gridCol w="2824825">
                  <a:extLst>
                    <a:ext uri="{9D8B030D-6E8A-4147-A177-3AD203B41FA5}">
                      <a16:colId xmlns:a16="http://schemas.microsoft.com/office/drawing/2014/main" val="20000"/>
                    </a:ext>
                  </a:extLst>
                </a:gridCol>
                <a:gridCol w="1533850">
                  <a:extLst>
                    <a:ext uri="{9D8B030D-6E8A-4147-A177-3AD203B41FA5}">
                      <a16:colId xmlns:a16="http://schemas.microsoft.com/office/drawing/2014/main" val="20001"/>
                    </a:ext>
                  </a:extLst>
                </a:gridCol>
                <a:gridCol w="2624675">
                  <a:extLst>
                    <a:ext uri="{9D8B030D-6E8A-4147-A177-3AD203B41FA5}">
                      <a16:colId xmlns:a16="http://schemas.microsoft.com/office/drawing/2014/main" val="20002"/>
                    </a:ext>
                  </a:extLst>
                </a:gridCol>
              </a:tblGrid>
              <a:tr h="3359825">
                <a:tc>
                  <a:txBody>
                    <a:bodyPr/>
                    <a:lstStyle/>
                    <a:p>
                      <a:pPr marL="0" lvl="0" indent="0" algn="l" rtl="0">
                        <a:spcBef>
                          <a:spcPts val="0"/>
                        </a:spcBef>
                        <a:spcAft>
                          <a:spcPts val="0"/>
                        </a:spcAft>
                        <a:buNone/>
                      </a:pPr>
                      <a:r>
                        <a:rPr lang="en" sz="1200" b="1">
                          <a:solidFill>
                            <a:schemeClr val="dk1"/>
                          </a:solidFill>
                        </a:rPr>
                        <a:t>Pou 1</a:t>
                      </a:r>
                      <a:r>
                        <a:rPr lang="en" sz="1100" b="1">
                          <a:solidFill>
                            <a:schemeClr val="dk1"/>
                          </a:solidFill>
                        </a:rPr>
                        <a:t>: </a:t>
                      </a:r>
                      <a:r>
                        <a:rPr lang="en" sz="1200" b="1">
                          <a:solidFill>
                            <a:schemeClr val="dk1"/>
                          </a:solidFill>
                        </a:rPr>
                        <a:t>NGA UARA - OUR VALUES</a:t>
                      </a:r>
                      <a:endParaRPr sz="12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1000" b="1">
                          <a:solidFill>
                            <a:schemeClr val="dk1"/>
                          </a:solidFill>
                        </a:rPr>
                        <a:t>To meet the aspirations of our school community, we will focus on developing respectful, positive and productive relationships by nurturing our school values of Manaakitanga, Whanaungatanga and Hirangatanga.</a:t>
                      </a:r>
                      <a:endParaRPr sz="1000" b="1">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The value of </a:t>
                      </a:r>
                      <a:r>
                        <a:rPr lang="en" sz="1000" b="1" u="sng">
                          <a:solidFill>
                            <a:schemeClr val="dk1"/>
                          </a:solidFill>
                        </a:rPr>
                        <a:t>Whanaungatanga</a:t>
                      </a:r>
                      <a:r>
                        <a:rPr lang="en" sz="1000">
                          <a:solidFill>
                            <a:schemeClr val="dk1"/>
                          </a:solidFill>
                        </a:rPr>
                        <a:t> is expressed throughout WCC by recognising that every individual contributes to the wider school community. </a:t>
                      </a:r>
                      <a:endParaRPr sz="1000">
                        <a:solidFill>
                          <a:schemeClr val="dk1"/>
                        </a:solidFill>
                      </a:endParaRPr>
                    </a:p>
                    <a:p>
                      <a:pPr marL="0" lvl="0" indent="0" algn="l" rtl="0">
                        <a:spcBef>
                          <a:spcPts val="0"/>
                        </a:spcBef>
                        <a:spcAft>
                          <a:spcPts val="0"/>
                        </a:spcAft>
                        <a:buNone/>
                      </a:pPr>
                      <a:r>
                        <a:rPr lang="en" sz="1000">
                          <a:solidFill>
                            <a:schemeClr val="dk1"/>
                          </a:solidFill>
                        </a:rPr>
                        <a:t>The value of </a:t>
                      </a:r>
                      <a:r>
                        <a:rPr lang="en" sz="1000" b="1" u="sng">
                          <a:solidFill>
                            <a:schemeClr val="dk1"/>
                          </a:solidFill>
                        </a:rPr>
                        <a:t>Manaakitanga</a:t>
                      </a:r>
                      <a:r>
                        <a:rPr lang="en" sz="1000">
                          <a:solidFill>
                            <a:schemeClr val="dk1"/>
                          </a:solidFill>
                        </a:rPr>
                        <a:t> is expressed at WCC by behaviour that supports positive relationships between individuals and all those in our school community. </a:t>
                      </a:r>
                      <a:endParaRPr sz="1000">
                        <a:solidFill>
                          <a:schemeClr val="dk1"/>
                        </a:solidFill>
                      </a:endParaRPr>
                    </a:p>
                    <a:p>
                      <a:pPr marL="0" lvl="0" indent="0" algn="l" rtl="0">
                        <a:spcBef>
                          <a:spcPts val="0"/>
                        </a:spcBef>
                        <a:spcAft>
                          <a:spcPts val="0"/>
                        </a:spcAft>
                        <a:buNone/>
                      </a:pPr>
                      <a:r>
                        <a:rPr lang="en" sz="1000">
                          <a:solidFill>
                            <a:schemeClr val="dk1"/>
                          </a:solidFill>
                        </a:rPr>
                        <a:t>The value of </a:t>
                      </a:r>
                      <a:r>
                        <a:rPr lang="en" sz="1000" b="1" u="sng">
                          <a:solidFill>
                            <a:schemeClr val="dk1"/>
                          </a:solidFill>
                        </a:rPr>
                        <a:t>Hirangatanga</a:t>
                      </a:r>
                      <a:r>
                        <a:rPr lang="en" sz="1000">
                          <a:solidFill>
                            <a:schemeClr val="dk1"/>
                          </a:solidFill>
                        </a:rPr>
                        <a:t> is expressed at WCC through the recognition of the individual giving their very best toward any task or relationship they have.</a:t>
                      </a:r>
                      <a:endParaRPr sz="1200" b="1">
                        <a:solidFill>
                          <a:schemeClr val="dk1"/>
                        </a:solidFill>
                      </a:endParaRPr>
                    </a:p>
                  </a:txBody>
                  <a:tcPr marL="91425" marR="91425" marT="91425" marB="91425"/>
                </a:tc>
                <a:tc>
                  <a:txBody>
                    <a:bodyPr/>
                    <a:lstStyle/>
                    <a:p>
                      <a:pPr marL="0" lvl="0" indent="0" algn="l" rtl="0">
                        <a:spcBef>
                          <a:spcPts val="0"/>
                        </a:spcBef>
                        <a:spcAft>
                          <a:spcPts val="0"/>
                        </a:spcAft>
                        <a:buNone/>
                      </a:pPr>
                      <a:r>
                        <a:rPr lang="en" sz="1000" b="1">
                          <a:solidFill>
                            <a:schemeClr val="dk1"/>
                          </a:solidFill>
                        </a:rPr>
                        <a:t>NELPs:</a:t>
                      </a:r>
                      <a:endParaRPr sz="1000" b="1">
                        <a:solidFill>
                          <a:schemeClr val="dk1"/>
                        </a:solidFill>
                      </a:endParaRPr>
                    </a:p>
                    <a:p>
                      <a:pPr marL="0" lvl="0" indent="0" algn="l" rtl="0">
                        <a:spcBef>
                          <a:spcPts val="0"/>
                        </a:spcBef>
                        <a:spcAft>
                          <a:spcPts val="0"/>
                        </a:spcAft>
                        <a:buNone/>
                      </a:pPr>
                      <a:endParaRPr sz="1000" b="1">
                        <a:solidFill>
                          <a:schemeClr val="dk1"/>
                        </a:solidFill>
                      </a:endParaRPr>
                    </a:p>
                    <a:p>
                      <a:pPr marL="0" lvl="0" indent="0" algn="l" rtl="0">
                        <a:spcBef>
                          <a:spcPts val="0"/>
                        </a:spcBef>
                        <a:spcAft>
                          <a:spcPts val="0"/>
                        </a:spcAft>
                        <a:buNone/>
                      </a:pPr>
                      <a:r>
                        <a:rPr lang="en" sz="1000">
                          <a:solidFill>
                            <a:schemeClr val="dk1"/>
                          </a:solidFill>
                        </a:rPr>
                        <a:t>NELP 1: Learners at the centre</a:t>
                      </a:r>
                      <a:endParaRPr sz="1000">
                        <a:solidFill>
                          <a:schemeClr val="dk1"/>
                        </a:solidFill>
                      </a:endParaRPr>
                    </a:p>
                    <a:p>
                      <a:pPr marL="0" lvl="0" indent="0" algn="l" rtl="0">
                        <a:spcBef>
                          <a:spcPts val="0"/>
                        </a:spcBef>
                        <a:spcAft>
                          <a:spcPts val="0"/>
                        </a:spcAft>
                        <a:buNone/>
                      </a:pPr>
                      <a:r>
                        <a:rPr lang="en" sz="1000">
                          <a:solidFill>
                            <a:schemeClr val="dk1"/>
                          </a:solidFill>
                        </a:rPr>
                        <a:t>NELP 2. Barrier Free Access</a:t>
                      </a:r>
                      <a:endParaRPr sz="1000">
                        <a:solidFill>
                          <a:schemeClr val="dk1"/>
                        </a:solidFill>
                      </a:endParaRPr>
                    </a:p>
                    <a:p>
                      <a:pPr marL="0" lvl="0" indent="0" algn="l" rtl="0">
                        <a:spcBef>
                          <a:spcPts val="0"/>
                        </a:spcBef>
                        <a:spcAft>
                          <a:spcPts val="0"/>
                        </a:spcAft>
                        <a:buNone/>
                      </a:pPr>
                      <a:r>
                        <a:rPr lang="en" sz="1000">
                          <a:solidFill>
                            <a:schemeClr val="dk1"/>
                          </a:solidFill>
                        </a:rPr>
                        <a:t>NELP 3: Quality Teaching and Leadership</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Priority 1,2,3,5,6,</a:t>
                      </a:r>
                      <a:endParaRPr sz="1000">
                        <a:solidFill>
                          <a:schemeClr val="dk1"/>
                        </a:solidFill>
                      </a:endParaRPr>
                    </a:p>
                  </a:txBody>
                  <a:tcPr marL="91425" marR="91425" marT="91425" marB="91425"/>
                </a:tc>
                <a:tc>
                  <a:txBody>
                    <a:bodyPr/>
                    <a:lstStyle/>
                    <a:p>
                      <a:pPr marL="0" lvl="0" indent="0" algn="l" rtl="0">
                        <a:spcBef>
                          <a:spcPts val="0"/>
                        </a:spcBef>
                        <a:spcAft>
                          <a:spcPts val="0"/>
                        </a:spcAft>
                        <a:buNone/>
                      </a:pPr>
                      <a:r>
                        <a:rPr lang="en" sz="1100" b="1">
                          <a:solidFill>
                            <a:schemeClr val="dk1"/>
                          </a:solidFill>
                        </a:rPr>
                        <a:t>William Colenso College will:</a:t>
                      </a:r>
                      <a:endParaRPr sz="1100" b="1">
                        <a:solidFill>
                          <a:schemeClr val="dk1"/>
                        </a:solidFill>
                      </a:endParaRPr>
                    </a:p>
                    <a:p>
                      <a:pPr marL="457200" lvl="0" indent="-298450" algn="l" rtl="0">
                        <a:spcBef>
                          <a:spcPts val="0"/>
                        </a:spcBef>
                        <a:spcAft>
                          <a:spcPts val="0"/>
                        </a:spcAft>
                        <a:buClr>
                          <a:schemeClr val="dk1"/>
                        </a:buClr>
                        <a:buSzPts val="1100"/>
                        <a:buChar char="-"/>
                      </a:pPr>
                      <a:r>
                        <a:rPr lang="en" sz="1100">
                          <a:solidFill>
                            <a:schemeClr val="dk1"/>
                          </a:solidFill>
                        </a:rPr>
                        <a:t>F</a:t>
                      </a:r>
                      <a:r>
                        <a:rPr lang="en" sz="1000">
                          <a:solidFill>
                            <a:schemeClr val="dk1"/>
                          </a:solidFill>
                        </a:rPr>
                        <a:t>ocus on developing respectful, positive and productive relationships between staff and students.</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Demonstrate strong values.</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Treat people with dignity through supportive and productive relationships.</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Support Rangatiratanga by offering opportunities for students to be active in the life of the school.</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Maintain effective communication and consultation practices with our school community.</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endParaRPr sz="1000">
                        <a:solidFill>
                          <a:schemeClr val="dk1"/>
                        </a:solidFill>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47"/>
        <p:cNvGrpSpPr/>
        <p:nvPr/>
      </p:nvGrpSpPr>
      <p:grpSpPr>
        <a:xfrm>
          <a:off x="0" y="0"/>
          <a:ext cx="0" cy="0"/>
          <a:chOff x="0" y="0"/>
          <a:chExt cx="0" cy="0"/>
        </a:xfrm>
      </p:grpSpPr>
      <p:sp>
        <p:nvSpPr>
          <p:cNvPr id="148" name="Google Shape;148;p30"/>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Strategic Plan 2024-2025</a:t>
            </a:r>
            <a:endParaRPr i="1">
              <a:solidFill>
                <a:srgbClr val="FFEB38"/>
              </a:solidFill>
              <a:latin typeface="Archivo Black"/>
              <a:ea typeface="Archivo Black"/>
              <a:cs typeface="Archivo Black"/>
              <a:sym typeface="Archivo Black"/>
            </a:endParaRPr>
          </a:p>
        </p:txBody>
      </p:sp>
      <p:pic>
        <p:nvPicPr>
          <p:cNvPr id="149" name="Google Shape;149;p30"/>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50" name="Google Shape;150;p30"/>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51" name="Google Shape;151;p30"/>
          <p:cNvSpPr txBox="1"/>
          <p:nvPr/>
        </p:nvSpPr>
        <p:spPr>
          <a:xfrm>
            <a:off x="1911300" y="89060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We give practical effect and mana to the principles of Te Tiriti o Waitangi.</a:t>
            </a:r>
            <a:endParaRPr sz="1600" b="1">
              <a:solidFill>
                <a:schemeClr val="dk1"/>
              </a:solidFill>
            </a:endParaRPr>
          </a:p>
        </p:txBody>
      </p:sp>
      <p:sp>
        <p:nvSpPr>
          <p:cNvPr id="152" name="Google Shape;152;p30"/>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53" name="Google Shape;153;p30"/>
          <p:cNvGraphicFramePr/>
          <p:nvPr/>
        </p:nvGraphicFramePr>
        <p:xfrm>
          <a:off x="1911300" y="1350550"/>
          <a:ext cx="3000000" cy="3000000"/>
        </p:xfrm>
        <a:graphic>
          <a:graphicData uri="http://schemas.openxmlformats.org/drawingml/2006/table">
            <a:tbl>
              <a:tblPr>
                <a:noFill/>
                <a:tableStyleId>{4816A4F9-88FE-4BAD-AA85-78653EB97565}</a:tableStyleId>
              </a:tblPr>
              <a:tblGrid>
                <a:gridCol w="1861575">
                  <a:extLst>
                    <a:ext uri="{9D8B030D-6E8A-4147-A177-3AD203B41FA5}">
                      <a16:colId xmlns:a16="http://schemas.microsoft.com/office/drawing/2014/main" val="20000"/>
                    </a:ext>
                  </a:extLst>
                </a:gridCol>
                <a:gridCol w="1611425">
                  <a:extLst>
                    <a:ext uri="{9D8B030D-6E8A-4147-A177-3AD203B41FA5}">
                      <a16:colId xmlns:a16="http://schemas.microsoft.com/office/drawing/2014/main" val="20001"/>
                    </a:ext>
                  </a:extLst>
                </a:gridCol>
                <a:gridCol w="3701800">
                  <a:extLst>
                    <a:ext uri="{9D8B030D-6E8A-4147-A177-3AD203B41FA5}">
                      <a16:colId xmlns:a16="http://schemas.microsoft.com/office/drawing/2014/main" val="20002"/>
                    </a:ext>
                  </a:extLst>
                </a:gridCol>
              </a:tblGrid>
              <a:tr h="3762750">
                <a:tc>
                  <a:txBody>
                    <a:bodyPr/>
                    <a:lstStyle/>
                    <a:p>
                      <a:pPr marL="0" lvl="0" indent="0" algn="l" rtl="0">
                        <a:spcBef>
                          <a:spcPts val="0"/>
                        </a:spcBef>
                        <a:spcAft>
                          <a:spcPts val="0"/>
                        </a:spcAft>
                        <a:buNone/>
                      </a:pPr>
                      <a:r>
                        <a:rPr lang="en" sz="1100" b="1">
                          <a:solidFill>
                            <a:schemeClr val="dk1"/>
                          </a:solidFill>
                        </a:rPr>
                        <a:t>HAUORA - WELLBEING</a:t>
                      </a:r>
                      <a:endParaRPr sz="1100" b="1">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To meet the aspirations of akonga learner wellbeing will be a priority. The school will work closely with whanau and our community to understand the diverse needs of akonga.</a:t>
                      </a:r>
                      <a:endParaRPr/>
                    </a:p>
                  </a:txBody>
                  <a:tcPr marL="91425" marR="91425" marT="91425" marB="91425"/>
                </a:tc>
                <a:tc>
                  <a:txBody>
                    <a:bodyPr/>
                    <a:lstStyle/>
                    <a:p>
                      <a:pPr marL="0" lvl="0" indent="0" algn="l" rtl="0">
                        <a:spcBef>
                          <a:spcPts val="0"/>
                        </a:spcBef>
                        <a:spcAft>
                          <a:spcPts val="0"/>
                        </a:spcAft>
                        <a:buNone/>
                      </a:pPr>
                      <a:r>
                        <a:rPr lang="en" sz="1100" b="1">
                          <a:solidFill>
                            <a:schemeClr val="dk1"/>
                          </a:solidFill>
                        </a:rPr>
                        <a:t>NELPs</a:t>
                      </a:r>
                      <a:endParaRPr sz="1100" b="1">
                        <a:solidFill>
                          <a:schemeClr val="dk1"/>
                        </a:solidFill>
                      </a:endParaRPr>
                    </a:p>
                    <a:p>
                      <a:pPr marL="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sz="1000">
                          <a:solidFill>
                            <a:schemeClr val="dk1"/>
                          </a:solidFill>
                        </a:rPr>
                        <a:t>NELP 1: Learners at the centre</a:t>
                      </a:r>
                      <a:endParaRPr sz="1000">
                        <a:solidFill>
                          <a:schemeClr val="dk1"/>
                        </a:solidFill>
                      </a:endParaRPr>
                    </a:p>
                    <a:p>
                      <a:pPr marL="0" lvl="0" indent="0" algn="l" rtl="0">
                        <a:spcBef>
                          <a:spcPts val="0"/>
                        </a:spcBef>
                        <a:spcAft>
                          <a:spcPts val="0"/>
                        </a:spcAft>
                        <a:buNone/>
                      </a:pPr>
                      <a:r>
                        <a:rPr lang="en" sz="1000">
                          <a:solidFill>
                            <a:schemeClr val="dk1"/>
                          </a:solidFill>
                        </a:rPr>
                        <a:t>NELP 2. Barrier Free Access</a:t>
                      </a:r>
                      <a:endParaRPr sz="1000">
                        <a:solidFill>
                          <a:schemeClr val="dk1"/>
                        </a:solidFill>
                      </a:endParaRPr>
                    </a:p>
                    <a:p>
                      <a:pPr marL="0" lvl="0" indent="0" algn="l" rtl="0">
                        <a:spcBef>
                          <a:spcPts val="0"/>
                        </a:spcBef>
                        <a:spcAft>
                          <a:spcPts val="0"/>
                        </a:spcAft>
                        <a:buNone/>
                      </a:pPr>
                      <a:r>
                        <a:rPr lang="en" sz="1000">
                          <a:solidFill>
                            <a:schemeClr val="dk1"/>
                          </a:solidFill>
                        </a:rPr>
                        <a:t>NELP 3: Quality Teaching and Leadership</a:t>
                      </a:r>
                      <a:endParaRPr sz="1000">
                        <a:solidFill>
                          <a:schemeClr val="dk1"/>
                        </a:solidFill>
                      </a:endParaRPr>
                    </a:p>
                    <a:p>
                      <a:pPr marL="0" lvl="0" indent="0" algn="l" rtl="0">
                        <a:spcBef>
                          <a:spcPts val="0"/>
                        </a:spcBef>
                        <a:spcAft>
                          <a:spcPts val="0"/>
                        </a:spcAft>
                        <a:buNone/>
                      </a:pPr>
                      <a:r>
                        <a:rPr lang="en" sz="1000">
                          <a:solidFill>
                            <a:schemeClr val="dk1"/>
                          </a:solidFill>
                        </a:rPr>
                        <a:t>NELP 4: Future of Learning and Work</a:t>
                      </a:r>
                      <a:endParaRPr sz="1000">
                        <a:solidFill>
                          <a:schemeClr val="dk1"/>
                        </a:solidFill>
                      </a:endParaRPr>
                    </a:p>
                    <a:p>
                      <a:pPr marL="0" lvl="0" indent="0" algn="l" rtl="0">
                        <a:spcBef>
                          <a:spcPts val="0"/>
                        </a:spcBef>
                        <a:spcAft>
                          <a:spcPts val="0"/>
                        </a:spcAft>
                        <a:buNone/>
                      </a:pPr>
                      <a:endParaRPr sz="1000">
                        <a:solidFill>
                          <a:schemeClr val="dk1"/>
                        </a:solidFill>
                      </a:endParaRPr>
                    </a:p>
                    <a:p>
                      <a:pPr marL="0" lvl="0" indent="0" algn="l" rtl="0">
                        <a:spcBef>
                          <a:spcPts val="0"/>
                        </a:spcBef>
                        <a:spcAft>
                          <a:spcPts val="0"/>
                        </a:spcAft>
                        <a:buNone/>
                      </a:pPr>
                      <a:r>
                        <a:rPr lang="en" sz="1000">
                          <a:solidFill>
                            <a:schemeClr val="dk1"/>
                          </a:solidFill>
                        </a:rPr>
                        <a:t>Priority: 1,2,3,4,5,6,7</a:t>
                      </a:r>
                      <a:endParaRPr/>
                    </a:p>
                  </a:txBody>
                  <a:tcPr marL="91425" marR="91425" marT="91425" marB="91425"/>
                </a:tc>
                <a:tc>
                  <a:txBody>
                    <a:bodyPr/>
                    <a:lstStyle/>
                    <a:p>
                      <a:pPr marL="0" lvl="0" indent="0" algn="l" rtl="0">
                        <a:spcBef>
                          <a:spcPts val="0"/>
                        </a:spcBef>
                        <a:spcAft>
                          <a:spcPts val="0"/>
                        </a:spcAft>
                        <a:buNone/>
                      </a:pPr>
                      <a:r>
                        <a:rPr lang="en" sz="1100" b="1">
                          <a:solidFill>
                            <a:schemeClr val="dk1"/>
                          </a:solidFill>
                        </a:rPr>
                        <a:t>William Colenso College will:</a:t>
                      </a:r>
                      <a:endParaRPr sz="1100" b="1">
                        <a:solidFill>
                          <a:schemeClr val="dk1"/>
                        </a:solidFill>
                      </a:endParaRPr>
                    </a:p>
                    <a:p>
                      <a:pPr marL="457200" lvl="0" indent="-298450" algn="l" rtl="0">
                        <a:spcBef>
                          <a:spcPts val="0"/>
                        </a:spcBef>
                        <a:spcAft>
                          <a:spcPts val="0"/>
                        </a:spcAft>
                        <a:buClr>
                          <a:schemeClr val="dk1"/>
                        </a:buClr>
                        <a:buSzPts val="1100"/>
                        <a:buChar char="-"/>
                      </a:pPr>
                      <a:r>
                        <a:rPr lang="en" sz="1100">
                          <a:solidFill>
                            <a:schemeClr val="dk1"/>
                          </a:solidFill>
                        </a:rPr>
                        <a:t>Establish respectful, </a:t>
                      </a:r>
                      <a:r>
                        <a:rPr lang="en" sz="1000">
                          <a:solidFill>
                            <a:schemeClr val="dk1"/>
                          </a:solidFill>
                        </a:rPr>
                        <a:t>responsive relationships by building strong connections with our school community. </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Provide high quality Pastoral Care processes and structures through form classes, houses, dean support, guidance and mentoring.</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Provide an environment that supports - assistance, nurturing, guidance and direction to all.</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Respond to the needs of diverse Akonga. </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Upskill staff awareness and response to the needs of diverse akonga. </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Ensure Akonga feel safe, supported and connected.</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Remain committed to inclusive practice that sees all students being placed into a social and learning context that allows them to access the curriculum and enjoy learning success.</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Encourage the use of student voice. </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Provide positive role models for Akonga.</a:t>
                      </a:r>
                      <a:endParaRPr sz="1000">
                        <a:solidFill>
                          <a:schemeClr val="dk1"/>
                        </a:solidFill>
                      </a:endParaRPr>
                    </a:p>
                    <a:p>
                      <a:pPr marL="457200" lvl="0" indent="-292100" algn="l" rtl="0">
                        <a:spcBef>
                          <a:spcPts val="0"/>
                        </a:spcBef>
                        <a:spcAft>
                          <a:spcPts val="0"/>
                        </a:spcAft>
                        <a:buClr>
                          <a:schemeClr val="dk1"/>
                        </a:buClr>
                        <a:buSzPts val="1000"/>
                        <a:buChar char="-"/>
                      </a:pPr>
                      <a:r>
                        <a:rPr lang="en" sz="1000">
                          <a:solidFill>
                            <a:schemeClr val="dk1"/>
                          </a:solidFill>
                        </a:rPr>
                        <a:t>Provide akonga with exposure to future career planning and goal setting, with access to a range of workplace options including apprenticeships, EIT, universities and specialist careers</a:t>
                      </a:r>
                      <a:endParaRPr sz="900">
                        <a:solidFill>
                          <a:schemeClr val="dk1"/>
                        </a:solidFill>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73763"/>
        </a:solidFill>
        <a:effectLst/>
      </p:bgPr>
    </p:bg>
    <p:spTree>
      <p:nvGrpSpPr>
        <p:cNvPr id="1" name="Shape 158"/>
        <p:cNvGrpSpPr/>
        <p:nvPr/>
      </p:nvGrpSpPr>
      <p:grpSpPr>
        <a:xfrm>
          <a:off x="0" y="0"/>
          <a:ext cx="0" cy="0"/>
          <a:chOff x="0" y="0"/>
          <a:chExt cx="0" cy="0"/>
        </a:xfrm>
      </p:grpSpPr>
      <p:sp>
        <p:nvSpPr>
          <p:cNvPr id="159" name="Google Shape;159;p31"/>
          <p:cNvSpPr txBox="1"/>
          <p:nvPr/>
        </p:nvSpPr>
        <p:spPr>
          <a:xfrm>
            <a:off x="1801225" y="0"/>
            <a:ext cx="5713800" cy="954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rgbClr val="000000"/>
              </a:buClr>
              <a:buSzPts val="2200"/>
              <a:buFont typeface="Arial"/>
              <a:buNone/>
            </a:pPr>
            <a:r>
              <a:rPr lang="en" sz="2200">
                <a:solidFill>
                  <a:srgbClr val="FFEB38"/>
                </a:solidFill>
                <a:latin typeface="Archivo Black"/>
                <a:ea typeface="Archivo Black"/>
                <a:cs typeface="Archivo Black"/>
                <a:sym typeface="Archivo Black"/>
              </a:rPr>
              <a:t>           William Colenso College</a:t>
            </a:r>
            <a:endParaRPr sz="2200">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Te Kāreti o Wiremu Koroneho</a:t>
            </a:r>
            <a:endParaRPr i="1">
              <a:solidFill>
                <a:srgbClr val="FFEB38"/>
              </a:solidFill>
              <a:latin typeface="Archivo Black"/>
              <a:ea typeface="Archivo Black"/>
              <a:cs typeface="Archivo Black"/>
              <a:sym typeface="Archivo Black"/>
            </a:endParaRPr>
          </a:p>
          <a:p>
            <a:pPr marL="0" lvl="0" indent="0" algn="l" rtl="0">
              <a:spcBef>
                <a:spcPts val="0"/>
              </a:spcBef>
              <a:spcAft>
                <a:spcPts val="0"/>
              </a:spcAft>
              <a:buClr>
                <a:srgbClr val="000000"/>
              </a:buClr>
              <a:buSzPts val="1400"/>
              <a:buFont typeface="Arial"/>
              <a:buNone/>
            </a:pPr>
            <a:r>
              <a:rPr lang="en" i="1">
                <a:solidFill>
                  <a:srgbClr val="FFEB38"/>
                </a:solidFill>
                <a:latin typeface="Archivo Black"/>
                <a:ea typeface="Archivo Black"/>
                <a:cs typeface="Archivo Black"/>
                <a:sym typeface="Archivo Black"/>
              </a:rPr>
              <a:t>       	   Mahere Rautaki - Strategic Plan 2024-2025</a:t>
            </a:r>
            <a:endParaRPr i="1">
              <a:solidFill>
                <a:srgbClr val="FFEB38"/>
              </a:solidFill>
              <a:latin typeface="Archivo Black"/>
              <a:ea typeface="Archivo Black"/>
              <a:cs typeface="Archivo Black"/>
              <a:sym typeface="Archivo Black"/>
            </a:endParaRPr>
          </a:p>
        </p:txBody>
      </p:sp>
      <p:pic>
        <p:nvPicPr>
          <p:cNvPr id="160" name="Google Shape;160;p31"/>
          <p:cNvPicPr preferRelativeResize="0"/>
          <p:nvPr/>
        </p:nvPicPr>
        <p:blipFill rotWithShape="1">
          <a:blip r:embed="rId3">
            <a:alphaModFix/>
          </a:blip>
          <a:srcRect/>
          <a:stretch/>
        </p:blipFill>
        <p:spPr>
          <a:xfrm>
            <a:off x="7702075" y="0"/>
            <a:ext cx="1441925" cy="564350"/>
          </a:xfrm>
          <a:prstGeom prst="rect">
            <a:avLst/>
          </a:prstGeom>
          <a:noFill/>
          <a:ln>
            <a:noFill/>
          </a:ln>
        </p:spPr>
      </p:pic>
      <p:pic>
        <p:nvPicPr>
          <p:cNvPr id="161" name="Google Shape;161;p31"/>
          <p:cNvPicPr preferRelativeResize="0"/>
          <p:nvPr/>
        </p:nvPicPr>
        <p:blipFill rotWithShape="1">
          <a:blip r:embed="rId4">
            <a:alphaModFix/>
          </a:blip>
          <a:srcRect/>
          <a:stretch/>
        </p:blipFill>
        <p:spPr>
          <a:xfrm>
            <a:off x="0" y="0"/>
            <a:ext cx="1801225" cy="5113300"/>
          </a:xfrm>
          <a:prstGeom prst="rect">
            <a:avLst/>
          </a:prstGeom>
          <a:noFill/>
          <a:ln>
            <a:noFill/>
          </a:ln>
        </p:spPr>
      </p:pic>
      <p:sp>
        <p:nvSpPr>
          <p:cNvPr id="162" name="Google Shape;162;p31"/>
          <p:cNvSpPr txBox="1"/>
          <p:nvPr/>
        </p:nvSpPr>
        <p:spPr>
          <a:xfrm>
            <a:off x="1911300" y="838100"/>
            <a:ext cx="7174800" cy="4617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 sz="1800">
                <a:solidFill>
                  <a:srgbClr val="FFFFFF"/>
                </a:solidFill>
              </a:rPr>
              <a:t> </a:t>
            </a:r>
            <a:r>
              <a:rPr lang="en" sz="1800" b="1">
                <a:solidFill>
                  <a:srgbClr val="FFFFFF"/>
                </a:solidFill>
              </a:rPr>
              <a:t> </a:t>
            </a:r>
            <a:r>
              <a:rPr lang="en" b="1">
                <a:solidFill>
                  <a:schemeClr val="lt2"/>
                </a:solidFill>
              </a:rPr>
              <a:t>     We give practical effect and mana to the principles of Te Tiriti o Waitangi.</a:t>
            </a:r>
            <a:r>
              <a:rPr lang="en" sz="1200" b="1">
                <a:solidFill>
                  <a:schemeClr val="dk1"/>
                </a:solidFill>
              </a:rPr>
              <a:t> </a:t>
            </a:r>
            <a:endParaRPr sz="1600" b="1">
              <a:solidFill>
                <a:schemeClr val="dk1"/>
              </a:solidFill>
            </a:endParaRPr>
          </a:p>
        </p:txBody>
      </p:sp>
      <p:sp>
        <p:nvSpPr>
          <p:cNvPr id="163" name="Google Shape;163;p31"/>
          <p:cNvSpPr txBox="1"/>
          <p:nvPr/>
        </p:nvSpPr>
        <p:spPr>
          <a:xfrm>
            <a:off x="2303425" y="4392975"/>
            <a:ext cx="6152400" cy="369300"/>
          </a:xfrm>
          <a:prstGeom prst="rect">
            <a:avLst/>
          </a:prstGeom>
          <a:noFill/>
          <a:ln>
            <a:noFill/>
          </a:ln>
        </p:spPr>
        <p:txBody>
          <a:bodyPr spcFirstLastPara="1" wrap="square" lIns="91425" tIns="91425" rIns="91425" bIns="91425" anchor="t" anchorCtr="0">
            <a:spAutoFit/>
          </a:bodyPr>
          <a:lstStyle/>
          <a:p>
            <a:pPr marL="457200" lvl="0" indent="0" algn="l" rtl="0">
              <a:lnSpc>
                <a:spcPct val="115000"/>
              </a:lnSpc>
              <a:spcBef>
                <a:spcPts val="0"/>
              </a:spcBef>
              <a:spcAft>
                <a:spcPts val="0"/>
              </a:spcAft>
              <a:buNone/>
            </a:pPr>
            <a:endParaRPr sz="1200" b="1" i="1">
              <a:solidFill>
                <a:schemeClr val="dk1"/>
              </a:solidFill>
            </a:endParaRPr>
          </a:p>
        </p:txBody>
      </p:sp>
      <p:graphicFrame>
        <p:nvGraphicFramePr>
          <p:cNvPr id="164" name="Google Shape;164;p31"/>
          <p:cNvGraphicFramePr/>
          <p:nvPr/>
        </p:nvGraphicFramePr>
        <p:xfrm>
          <a:off x="1911300" y="1299800"/>
          <a:ext cx="3000000" cy="3000000"/>
        </p:xfrm>
        <a:graphic>
          <a:graphicData uri="http://schemas.openxmlformats.org/drawingml/2006/table">
            <a:tbl>
              <a:tblPr>
                <a:noFill/>
                <a:tableStyleId>{4816A4F9-88FE-4BAD-AA85-78653EB97565}</a:tableStyleId>
              </a:tblPr>
              <a:tblGrid>
                <a:gridCol w="1510900">
                  <a:extLst>
                    <a:ext uri="{9D8B030D-6E8A-4147-A177-3AD203B41FA5}">
                      <a16:colId xmlns:a16="http://schemas.microsoft.com/office/drawing/2014/main" val="20000"/>
                    </a:ext>
                  </a:extLst>
                </a:gridCol>
                <a:gridCol w="1774200">
                  <a:extLst>
                    <a:ext uri="{9D8B030D-6E8A-4147-A177-3AD203B41FA5}">
                      <a16:colId xmlns:a16="http://schemas.microsoft.com/office/drawing/2014/main" val="20001"/>
                    </a:ext>
                  </a:extLst>
                </a:gridCol>
                <a:gridCol w="3825650">
                  <a:extLst>
                    <a:ext uri="{9D8B030D-6E8A-4147-A177-3AD203B41FA5}">
                      <a16:colId xmlns:a16="http://schemas.microsoft.com/office/drawing/2014/main" val="20002"/>
                    </a:ext>
                  </a:extLst>
                </a:gridCol>
              </a:tblGrid>
              <a:tr h="3770825">
                <a:tc>
                  <a:txBody>
                    <a:bodyPr/>
                    <a:lstStyle/>
                    <a:p>
                      <a:pPr marL="0" lvl="0" indent="0" algn="l" rtl="0">
                        <a:spcBef>
                          <a:spcPts val="0"/>
                        </a:spcBef>
                        <a:spcAft>
                          <a:spcPts val="0"/>
                        </a:spcAft>
                        <a:buNone/>
                      </a:pPr>
                      <a:r>
                        <a:rPr lang="en" sz="1100" b="1">
                          <a:solidFill>
                            <a:schemeClr val="dk1"/>
                          </a:solidFill>
                        </a:rPr>
                        <a:t>CULTURALLY RESPONSIVE &amp; RELATIONAL PEDAGOGY</a:t>
                      </a:r>
                      <a:endParaRPr sz="1100"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en" sz="900">
                          <a:solidFill>
                            <a:schemeClr val="dk1"/>
                          </a:solidFill>
                        </a:rPr>
                        <a:t>To meet the aspirations of akonga, we will adopt a high expectations approach to success in academic, sporting, cultural, social, personal and leadership development. Learning programmes will be designed to be flexible, and fit for purpose to support every akonga in building an appropriate and successful transition pathway. </a:t>
                      </a:r>
                      <a:endParaRPr sz="1200" b="1">
                        <a:solidFill>
                          <a:schemeClr val="dk1"/>
                        </a:solidFill>
                      </a:endParaRPr>
                    </a:p>
                  </a:txBody>
                  <a:tcPr marL="91425" marR="91425" marT="91425" marB="91425"/>
                </a:tc>
                <a:tc>
                  <a:txBody>
                    <a:bodyPr/>
                    <a:lstStyle/>
                    <a:p>
                      <a:pPr marL="0" lvl="0" indent="0" algn="l" rtl="0">
                        <a:spcBef>
                          <a:spcPts val="0"/>
                        </a:spcBef>
                        <a:spcAft>
                          <a:spcPts val="0"/>
                        </a:spcAft>
                        <a:buNone/>
                      </a:pPr>
                      <a:r>
                        <a:rPr lang="en" sz="1100" b="1">
                          <a:solidFill>
                            <a:schemeClr val="dk1"/>
                          </a:solidFill>
                        </a:rPr>
                        <a:t>NELPs</a:t>
                      </a:r>
                      <a:endParaRPr sz="1100" b="1">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a:solidFill>
                            <a:schemeClr val="dk1"/>
                          </a:solidFill>
                        </a:rPr>
                        <a:t>NELP 1: Learners at the centre</a:t>
                      </a:r>
                      <a:endParaRPr sz="1000">
                        <a:solidFill>
                          <a:schemeClr val="dk1"/>
                        </a:solidFill>
                      </a:endParaRPr>
                    </a:p>
                    <a:p>
                      <a:pPr marL="0" lvl="0" indent="0" algn="l" rtl="0">
                        <a:spcBef>
                          <a:spcPts val="0"/>
                        </a:spcBef>
                        <a:spcAft>
                          <a:spcPts val="0"/>
                        </a:spcAft>
                        <a:buNone/>
                      </a:pPr>
                      <a:r>
                        <a:rPr lang="en" sz="1000">
                          <a:solidFill>
                            <a:schemeClr val="dk1"/>
                          </a:solidFill>
                        </a:rPr>
                        <a:t>NELP 2. Barrier Free Access</a:t>
                      </a:r>
                      <a:endParaRPr sz="1000">
                        <a:solidFill>
                          <a:schemeClr val="dk1"/>
                        </a:solidFill>
                      </a:endParaRPr>
                    </a:p>
                    <a:p>
                      <a:pPr marL="0" lvl="0" indent="0" algn="l" rtl="0">
                        <a:spcBef>
                          <a:spcPts val="0"/>
                        </a:spcBef>
                        <a:spcAft>
                          <a:spcPts val="0"/>
                        </a:spcAft>
                        <a:buNone/>
                      </a:pPr>
                      <a:r>
                        <a:rPr lang="en" sz="1000">
                          <a:solidFill>
                            <a:schemeClr val="dk1"/>
                          </a:solidFill>
                        </a:rPr>
                        <a:t>NELP 3: Quality Teaching and Leadership</a:t>
                      </a:r>
                      <a:endParaRPr sz="1000">
                        <a:solidFill>
                          <a:schemeClr val="dk1"/>
                        </a:solidFill>
                      </a:endParaRPr>
                    </a:p>
                    <a:p>
                      <a:pPr marL="0" lvl="0" indent="0" algn="l" rtl="0">
                        <a:spcBef>
                          <a:spcPts val="0"/>
                        </a:spcBef>
                        <a:spcAft>
                          <a:spcPts val="0"/>
                        </a:spcAft>
                        <a:buNone/>
                      </a:pPr>
                      <a:r>
                        <a:rPr lang="en" sz="1000">
                          <a:solidFill>
                            <a:schemeClr val="dk1"/>
                          </a:solidFill>
                        </a:rPr>
                        <a:t>NELP 4: Future of Learning and Work</a:t>
                      </a:r>
                      <a:endParaRPr sz="1000">
                        <a:solidFill>
                          <a:schemeClr val="dk1"/>
                        </a:solidFill>
                      </a:endParaRPr>
                    </a:p>
                    <a:p>
                      <a:pPr marL="0" lvl="0" indent="0" algn="l" rtl="0">
                        <a:spcBef>
                          <a:spcPts val="0"/>
                        </a:spcBef>
                        <a:spcAft>
                          <a:spcPts val="0"/>
                        </a:spcAft>
                        <a:buNone/>
                      </a:pPr>
                      <a:endParaRPr sz="900">
                        <a:solidFill>
                          <a:schemeClr val="dk1"/>
                        </a:solidFill>
                      </a:endParaRPr>
                    </a:p>
                    <a:p>
                      <a:pPr marL="0" lvl="0" indent="0" algn="l" rtl="0">
                        <a:spcBef>
                          <a:spcPts val="0"/>
                        </a:spcBef>
                        <a:spcAft>
                          <a:spcPts val="0"/>
                        </a:spcAft>
                        <a:buNone/>
                      </a:pPr>
                      <a:r>
                        <a:rPr lang="en" sz="1000">
                          <a:solidFill>
                            <a:schemeClr val="dk1"/>
                          </a:solidFill>
                        </a:rPr>
                        <a:t>Priority 1,2,3,5,6,7</a:t>
                      </a:r>
                      <a:endParaRPr sz="900">
                        <a:solidFill>
                          <a:schemeClr val="dk1"/>
                        </a:solidFill>
                      </a:endParaRPr>
                    </a:p>
                  </a:txBody>
                  <a:tcPr marL="91425" marR="91425" marT="91425" marB="91425"/>
                </a:tc>
                <a:tc>
                  <a:txBody>
                    <a:bodyPr/>
                    <a:lstStyle/>
                    <a:p>
                      <a:pPr marL="0" lvl="0" indent="0" algn="l" rtl="0">
                        <a:spcBef>
                          <a:spcPts val="0"/>
                        </a:spcBef>
                        <a:spcAft>
                          <a:spcPts val="0"/>
                        </a:spcAft>
                        <a:buNone/>
                      </a:pPr>
                      <a:r>
                        <a:rPr lang="en" sz="1100" b="1">
                          <a:solidFill>
                            <a:schemeClr val="dk1"/>
                          </a:solidFill>
                        </a:rPr>
                        <a:t>William Colenso College will:</a:t>
                      </a:r>
                      <a:endParaRPr sz="1100" b="1">
                        <a:solidFill>
                          <a:schemeClr val="dk1"/>
                        </a:solidFill>
                      </a:endParaRPr>
                    </a:p>
                    <a:p>
                      <a:pPr marL="0" lvl="0" indent="0" algn="l" rtl="0">
                        <a:spcBef>
                          <a:spcPts val="0"/>
                        </a:spcBef>
                        <a:spcAft>
                          <a:spcPts val="0"/>
                        </a:spcAft>
                        <a:buNone/>
                      </a:pPr>
                      <a:r>
                        <a:rPr lang="en" sz="900">
                          <a:solidFill>
                            <a:schemeClr val="dk1"/>
                          </a:solidFill>
                        </a:rPr>
                        <a:t>-Adopt a ‘high expectations approach to success (academic, sporting, cultural social, personal and leadership development). </a:t>
                      </a:r>
                      <a:endParaRPr sz="900">
                        <a:solidFill>
                          <a:schemeClr val="dk1"/>
                        </a:solidFill>
                      </a:endParaRPr>
                    </a:p>
                    <a:p>
                      <a:pPr marL="0" lvl="0" indent="0" algn="l" rtl="0">
                        <a:spcBef>
                          <a:spcPts val="0"/>
                        </a:spcBef>
                        <a:spcAft>
                          <a:spcPts val="0"/>
                        </a:spcAft>
                        <a:buNone/>
                      </a:pPr>
                      <a:r>
                        <a:rPr lang="en" sz="900">
                          <a:solidFill>
                            <a:schemeClr val="dk1"/>
                          </a:solidFill>
                        </a:rPr>
                        <a:t>-Focus on advancin</a:t>
                      </a:r>
                      <a:r>
                        <a:rPr lang="en" sz="1100">
                          <a:solidFill>
                            <a:schemeClr val="dk1"/>
                          </a:solidFill>
                        </a:rPr>
                        <a:t>g </a:t>
                      </a:r>
                      <a:r>
                        <a:rPr lang="en" sz="900">
                          <a:solidFill>
                            <a:schemeClr val="dk1"/>
                          </a:solidFill>
                        </a:rPr>
                        <a:t>the educational journey of our akonga. </a:t>
                      </a:r>
                      <a:endParaRPr sz="900">
                        <a:solidFill>
                          <a:schemeClr val="dk1"/>
                        </a:solidFill>
                      </a:endParaRPr>
                    </a:p>
                    <a:p>
                      <a:pPr marL="0" lvl="0" indent="0" algn="l" rtl="0">
                        <a:spcBef>
                          <a:spcPts val="0"/>
                        </a:spcBef>
                        <a:spcAft>
                          <a:spcPts val="0"/>
                        </a:spcAft>
                        <a:buNone/>
                      </a:pPr>
                      <a:r>
                        <a:rPr lang="en" sz="1100">
                          <a:solidFill>
                            <a:schemeClr val="dk1"/>
                          </a:solidFill>
                        </a:rPr>
                        <a:t>-</a:t>
                      </a:r>
                      <a:r>
                        <a:rPr lang="en" sz="900">
                          <a:solidFill>
                            <a:schemeClr val="dk1"/>
                          </a:solidFill>
                        </a:rPr>
                        <a:t>Have well defined goals, clear decision making processes and effective communication.</a:t>
                      </a:r>
                      <a:r>
                        <a:rPr lang="en" sz="1100">
                          <a:solidFill>
                            <a:schemeClr val="dk1"/>
                          </a:solidFill>
                        </a:rPr>
                        <a:t> </a:t>
                      </a:r>
                      <a:endParaRPr sz="1100">
                        <a:solidFill>
                          <a:schemeClr val="dk1"/>
                        </a:solidFill>
                      </a:endParaRPr>
                    </a:p>
                    <a:p>
                      <a:pPr marL="0" lvl="0" indent="0" algn="l" rtl="0">
                        <a:spcBef>
                          <a:spcPts val="0"/>
                        </a:spcBef>
                        <a:spcAft>
                          <a:spcPts val="0"/>
                        </a:spcAft>
                        <a:buNone/>
                      </a:pPr>
                      <a:r>
                        <a:rPr lang="en" sz="1100">
                          <a:solidFill>
                            <a:schemeClr val="dk1"/>
                          </a:solidFill>
                        </a:rPr>
                        <a:t>-</a:t>
                      </a:r>
                      <a:r>
                        <a:rPr lang="en" sz="900">
                          <a:solidFill>
                            <a:schemeClr val="dk1"/>
                          </a:solidFill>
                        </a:rPr>
                        <a:t>Develop mentoring and goal setting strategies along with academic mentoring functions.</a:t>
                      </a:r>
                      <a:endParaRPr sz="900">
                        <a:solidFill>
                          <a:schemeClr val="dk1"/>
                        </a:solidFill>
                      </a:endParaRPr>
                    </a:p>
                    <a:p>
                      <a:pPr marL="0" lvl="0" indent="0" algn="l" rtl="0">
                        <a:lnSpc>
                          <a:spcPct val="115000"/>
                        </a:lnSpc>
                        <a:spcBef>
                          <a:spcPts val="0"/>
                        </a:spcBef>
                        <a:spcAft>
                          <a:spcPts val="0"/>
                        </a:spcAft>
                        <a:buNone/>
                      </a:pPr>
                      <a:r>
                        <a:rPr lang="en" sz="900">
                          <a:solidFill>
                            <a:schemeClr val="dk1"/>
                          </a:solidFill>
                        </a:rPr>
                        <a:t>-Staff PLD is focused on developing individual skills, </a:t>
                      </a:r>
                      <a:r>
                        <a:rPr lang="en" sz="1100">
                          <a:solidFill>
                            <a:schemeClr val="dk1"/>
                          </a:solidFill>
                        </a:rPr>
                        <a:t>i</a:t>
                      </a:r>
                      <a:r>
                        <a:rPr lang="en" sz="900">
                          <a:solidFill>
                            <a:schemeClr val="dk1"/>
                          </a:solidFill>
                        </a:rPr>
                        <a:t>ndividual goals, own practice and effective pedagogy.</a:t>
                      </a:r>
                      <a:endParaRPr sz="900">
                        <a:solidFill>
                          <a:schemeClr val="dk1"/>
                        </a:solidFill>
                      </a:endParaRPr>
                    </a:p>
                    <a:p>
                      <a:pPr marL="0" lvl="0" indent="0" algn="l" rtl="0">
                        <a:lnSpc>
                          <a:spcPct val="115000"/>
                        </a:lnSpc>
                        <a:spcBef>
                          <a:spcPts val="0"/>
                        </a:spcBef>
                        <a:spcAft>
                          <a:spcPts val="0"/>
                        </a:spcAft>
                        <a:buNone/>
                      </a:pPr>
                      <a:r>
                        <a:rPr lang="en" sz="900">
                          <a:solidFill>
                            <a:schemeClr val="dk1"/>
                          </a:solidFill>
                        </a:rPr>
                        <a:t>- Learning programmes are flexible and fit for purpose to support the curriculum and teaching practice.</a:t>
                      </a:r>
                      <a:endParaRPr sz="900">
                        <a:solidFill>
                          <a:schemeClr val="dk1"/>
                        </a:solidFill>
                      </a:endParaRPr>
                    </a:p>
                    <a:p>
                      <a:pPr marL="0" lvl="0" indent="0" algn="l" rtl="0">
                        <a:spcBef>
                          <a:spcPts val="0"/>
                        </a:spcBef>
                        <a:spcAft>
                          <a:spcPts val="0"/>
                        </a:spcAft>
                        <a:buNone/>
                      </a:pPr>
                      <a:r>
                        <a:rPr lang="en" sz="1100">
                          <a:solidFill>
                            <a:schemeClr val="dk1"/>
                          </a:solidFill>
                        </a:rPr>
                        <a:t>- </a:t>
                      </a:r>
                      <a:r>
                        <a:rPr lang="en" sz="900">
                          <a:solidFill>
                            <a:schemeClr val="dk1"/>
                          </a:solidFill>
                        </a:rPr>
                        <a:t>Celebrate a wide range of student achievement.</a:t>
                      </a:r>
                      <a:endParaRPr sz="900">
                        <a:solidFill>
                          <a:schemeClr val="dk1"/>
                        </a:solidFill>
                      </a:endParaRPr>
                    </a:p>
                    <a:p>
                      <a:pPr marL="0" lvl="0" indent="0" algn="l" rtl="0">
                        <a:lnSpc>
                          <a:spcPct val="115000"/>
                        </a:lnSpc>
                        <a:spcBef>
                          <a:spcPts val="0"/>
                        </a:spcBef>
                        <a:spcAft>
                          <a:spcPts val="0"/>
                        </a:spcAft>
                        <a:buNone/>
                      </a:pPr>
                      <a:r>
                        <a:rPr lang="en" sz="900">
                          <a:solidFill>
                            <a:schemeClr val="dk1"/>
                          </a:solidFill>
                        </a:rPr>
                        <a:t>- Ākonga progress is tracked and challenges to learning are identified and addressed.</a:t>
                      </a:r>
                      <a:endParaRPr sz="900">
                        <a:solidFill>
                          <a:schemeClr val="dk1"/>
                        </a:solidFill>
                      </a:endParaRPr>
                    </a:p>
                    <a:p>
                      <a:pPr marL="0" lvl="0" indent="0" algn="l" rtl="0">
                        <a:lnSpc>
                          <a:spcPct val="115000"/>
                        </a:lnSpc>
                        <a:spcBef>
                          <a:spcPts val="0"/>
                        </a:spcBef>
                        <a:spcAft>
                          <a:spcPts val="0"/>
                        </a:spcAft>
                        <a:buNone/>
                      </a:pPr>
                      <a:r>
                        <a:rPr lang="en" sz="1100">
                          <a:solidFill>
                            <a:schemeClr val="dk1"/>
                          </a:solidFill>
                        </a:rPr>
                        <a:t>- </a:t>
                      </a:r>
                      <a:r>
                        <a:rPr lang="en" sz="900">
                          <a:solidFill>
                            <a:schemeClr val="dk1"/>
                          </a:solidFill>
                        </a:rPr>
                        <a:t>Every ākonga is assisted in building an appropriate and successful transition pathway.</a:t>
                      </a:r>
                      <a:endParaRPr sz="900">
                        <a:solidFill>
                          <a:schemeClr val="dk1"/>
                        </a:solidFill>
                      </a:endParaRPr>
                    </a:p>
                    <a:p>
                      <a:pPr marL="0" lvl="0" indent="0" algn="l" rtl="0">
                        <a:lnSpc>
                          <a:spcPct val="115000"/>
                        </a:lnSpc>
                        <a:spcBef>
                          <a:spcPts val="0"/>
                        </a:spcBef>
                        <a:spcAft>
                          <a:spcPts val="0"/>
                        </a:spcAft>
                        <a:buNone/>
                      </a:pPr>
                      <a:r>
                        <a:rPr lang="en" sz="900">
                          <a:solidFill>
                            <a:schemeClr val="dk1"/>
                          </a:solidFill>
                        </a:rPr>
                        <a:t>-To build staff capacity in upholding</a:t>
                      </a:r>
                      <a:r>
                        <a:rPr lang="en" sz="1100">
                          <a:solidFill>
                            <a:schemeClr val="dk1"/>
                          </a:solidFill>
                        </a:rPr>
                        <a:t> Te </a:t>
                      </a:r>
                      <a:r>
                        <a:rPr lang="en" sz="900">
                          <a:solidFill>
                            <a:schemeClr val="dk1"/>
                          </a:solidFill>
                        </a:rPr>
                        <a:t>Reo me ona Tikanga that aligns to Ngati Kahungunu</a:t>
                      </a:r>
                      <a:endParaRPr sz="900">
                        <a:solidFill>
                          <a:schemeClr val="dk1"/>
                        </a:solidFill>
                      </a:endParaRPr>
                    </a:p>
                    <a:p>
                      <a:pPr marL="0" lvl="0" indent="0" algn="l" rtl="0">
                        <a:lnSpc>
                          <a:spcPct val="115000"/>
                        </a:lnSpc>
                        <a:spcBef>
                          <a:spcPts val="0"/>
                        </a:spcBef>
                        <a:spcAft>
                          <a:spcPts val="0"/>
                        </a:spcAft>
                        <a:buNone/>
                      </a:pPr>
                      <a:r>
                        <a:rPr lang="en" sz="900">
                          <a:solidFill>
                            <a:schemeClr val="dk1"/>
                          </a:solidFill>
                        </a:rPr>
                        <a:t>-</a:t>
                      </a:r>
                      <a:r>
                        <a:rPr lang="en" sz="1100">
                          <a:solidFill>
                            <a:schemeClr val="dk1"/>
                          </a:solidFill>
                        </a:rPr>
                        <a:t>d on recognising excellence as being derived from effort, perseverance and performance.</a:t>
                      </a:r>
                      <a:endParaRPr sz="1100">
                        <a:solidFill>
                          <a:schemeClr val="dk1"/>
                        </a:solidFill>
                      </a:endParaRPr>
                    </a:p>
                    <a:p>
                      <a:pPr marL="0" lvl="0" indent="0" algn="l" rtl="0">
                        <a:spcBef>
                          <a:spcPts val="0"/>
                        </a:spcBef>
                        <a:spcAft>
                          <a:spcPts val="0"/>
                        </a:spcAft>
                        <a:buNone/>
                      </a:pPr>
                      <a:r>
                        <a:rPr lang="en" sz="1100">
                          <a:solidFill>
                            <a:schemeClr val="dk1"/>
                          </a:solidFill>
                        </a:rPr>
                        <a:t>-</a:t>
                      </a:r>
                      <a:r>
                        <a:rPr lang="en" sz="900">
                          <a:solidFill>
                            <a:schemeClr val="dk1"/>
                          </a:solidFill>
                        </a:rPr>
                        <a:t>Provide Curriculum content that engages students in their learning</a:t>
                      </a:r>
                      <a:r>
                        <a:rPr lang="en" sz="1100">
                          <a:solidFill>
                            <a:schemeClr val="dk1"/>
                          </a:solidFill>
                        </a:rPr>
                        <a:t>.</a:t>
                      </a:r>
                      <a:endParaRPr sz="900">
                        <a:solidFill>
                          <a:schemeClr val="dk1"/>
                        </a:solidFill>
                      </a:endParaRPr>
                    </a:p>
                  </a:txBody>
                  <a:tcPr marL="91425" marR="91425" marT="91425" marB="91425"/>
                </a:tc>
                <a:extLst>
                  <a:ext uri="{0D108BD9-81ED-4DB2-BD59-A6C34878D82A}">
                    <a16:rowId xmlns:a16="http://schemas.microsoft.com/office/drawing/2014/main" val="1000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170" name="Google Shape;170;p3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76" name="Google Shape;176;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1294</Words>
  <Application>Microsoft Office PowerPoint</Application>
  <PresentationFormat>On-screen Show (16:9)</PresentationFormat>
  <Paragraphs>129</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Archivo Black</vt:lpstr>
      <vt:lpstr>Roboto Slab</vt:lpstr>
      <vt:lpstr>Arial</vt:lpstr>
      <vt:lpstr>Simple Light</vt:lpstr>
      <vt:lpstr>Simple Dark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Keleigh Atkins</dc:creator>
  <cp:lastModifiedBy>Keleigh Atkins</cp:lastModifiedBy>
  <cp:revision>1</cp:revision>
  <dcterms:modified xsi:type="dcterms:W3CDTF">2024-02-28T21:55:11Z</dcterms:modified>
</cp:coreProperties>
</file>