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1" r:id="rId1"/>
    <p:sldMasterId id="2147483672" r:id="rId2"/>
  </p:sldMasterIdLst>
  <p:notesMasterIdLst>
    <p:notesMasterId r:id="rId8"/>
  </p:notesMasterIdLst>
  <p:sldIdLst>
    <p:sldId id="256" r:id="rId3"/>
    <p:sldId id="257" r:id="rId4"/>
    <p:sldId id="258" r:id="rId5"/>
    <p:sldId id="259" r:id="rId6"/>
    <p:sldId id="260" r:id="rId7"/>
  </p:sldIdLst>
  <p:sldSz cx="9144000" cy="5143500" type="screen16x9"/>
  <p:notesSz cx="6858000" cy="9144000"/>
  <p:embeddedFontLst>
    <p:embeddedFont>
      <p:font typeface="Archivo Black" panose="020B0604020202020204" charset="0"/>
      <p:regular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1779237-C555-434E-9A89-219F27B0B241}">
  <a:tblStyle styleId="{51779237-C555-434E-9A89-219F27B0B241}"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DEA78C80-86CD-4E61-88F7-6523EEC3B438}"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8" d="100"/>
          <a:sy n="138" d="100"/>
        </p:scale>
        <p:origin x="834"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2b8e403bfd6_0_65:notes"/>
          <p:cNvSpPr>
            <a:spLocks noGrp="1" noRot="1" noChangeAspect="1"/>
          </p:cNvSpPr>
          <p:nvPr>
            <p:ph type="sldImg" idx="2"/>
          </p:nvPr>
        </p:nvSpPr>
        <p:spPr>
          <a:xfrm>
            <a:off x="91278" y="685838"/>
            <a:ext cx="6675600" cy="3429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1" name="Google Shape;101;g2b8e403bfd6_0_65:notes"/>
          <p:cNvSpPr txBox="1">
            <a:spLocks noGrp="1"/>
          </p:cNvSpPr>
          <p:nvPr>
            <p:ph type="body" idx="1"/>
          </p:nvPr>
        </p:nvSpPr>
        <p:spPr>
          <a:xfrm>
            <a:off x="685480" y="4343150"/>
            <a:ext cx="5487000" cy="4115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2" name="Google Shape;102;g2b8e403bfd6_0_65:notes"/>
          <p:cNvSpPr txBox="1">
            <a:spLocks noGrp="1"/>
          </p:cNvSpPr>
          <p:nvPr>
            <p:ph type="sldNum" idx="12"/>
          </p:nvPr>
        </p:nvSpPr>
        <p:spPr>
          <a:xfrm>
            <a:off x="3883852" y="8684837"/>
            <a:ext cx="2972400" cy="4575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b8e403bfd6_0_13:notes"/>
          <p:cNvSpPr>
            <a:spLocks noGrp="1" noRot="1" noChangeAspect="1"/>
          </p:cNvSpPr>
          <p:nvPr>
            <p:ph type="sldImg" idx="2"/>
          </p:nvPr>
        </p:nvSpPr>
        <p:spPr>
          <a:xfrm>
            <a:off x="91278" y="685838"/>
            <a:ext cx="6675600" cy="3429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g2b8e403bfd6_0_13:notes"/>
          <p:cNvSpPr txBox="1">
            <a:spLocks noGrp="1"/>
          </p:cNvSpPr>
          <p:nvPr>
            <p:ph type="body" idx="1"/>
          </p:nvPr>
        </p:nvSpPr>
        <p:spPr>
          <a:xfrm>
            <a:off x="685480" y="4343150"/>
            <a:ext cx="5487000" cy="4115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3" name="Google Shape;113;g2b8e403bfd6_0_13:notes"/>
          <p:cNvSpPr txBox="1">
            <a:spLocks noGrp="1"/>
          </p:cNvSpPr>
          <p:nvPr>
            <p:ph type="sldNum" idx="12"/>
          </p:nvPr>
        </p:nvSpPr>
        <p:spPr>
          <a:xfrm>
            <a:off x="3883852" y="8684837"/>
            <a:ext cx="2972400" cy="4575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2b8e403bfd6_0_27:notes"/>
          <p:cNvSpPr>
            <a:spLocks noGrp="1" noRot="1" noChangeAspect="1"/>
          </p:cNvSpPr>
          <p:nvPr>
            <p:ph type="sldImg" idx="2"/>
          </p:nvPr>
        </p:nvSpPr>
        <p:spPr>
          <a:xfrm>
            <a:off x="91278" y="685838"/>
            <a:ext cx="6675600" cy="3429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3" name="Google Shape;123;g2b8e403bfd6_0_27:notes"/>
          <p:cNvSpPr txBox="1">
            <a:spLocks noGrp="1"/>
          </p:cNvSpPr>
          <p:nvPr>
            <p:ph type="body" idx="1"/>
          </p:nvPr>
        </p:nvSpPr>
        <p:spPr>
          <a:xfrm>
            <a:off x="685480" y="4343150"/>
            <a:ext cx="5487000" cy="4115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4" name="Google Shape;124;g2b8e403bfd6_0_27:notes"/>
          <p:cNvSpPr txBox="1">
            <a:spLocks noGrp="1"/>
          </p:cNvSpPr>
          <p:nvPr>
            <p:ph type="sldNum" idx="12"/>
          </p:nvPr>
        </p:nvSpPr>
        <p:spPr>
          <a:xfrm>
            <a:off x="3883852" y="8684837"/>
            <a:ext cx="2972400" cy="4575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2b8e403bfd6_0_41:notes"/>
          <p:cNvSpPr>
            <a:spLocks noGrp="1" noRot="1" noChangeAspect="1"/>
          </p:cNvSpPr>
          <p:nvPr>
            <p:ph type="sldImg" idx="2"/>
          </p:nvPr>
        </p:nvSpPr>
        <p:spPr>
          <a:xfrm>
            <a:off x="91278" y="685838"/>
            <a:ext cx="6675600" cy="3429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4" name="Google Shape;134;g2b8e403bfd6_0_41:notes"/>
          <p:cNvSpPr txBox="1">
            <a:spLocks noGrp="1"/>
          </p:cNvSpPr>
          <p:nvPr>
            <p:ph type="body" idx="1"/>
          </p:nvPr>
        </p:nvSpPr>
        <p:spPr>
          <a:xfrm>
            <a:off x="685480" y="4343150"/>
            <a:ext cx="5487000" cy="4115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5" name="Google Shape;135;g2b8e403bfd6_0_41:notes"/>
          <p:cNvSpPr txBox="1">
            <a:spLocks noGrp="1"/>
          </p:cNvSpPr>
          <p:nvPr>
            <p:ph type="sldNum" idx="12"/>
          </p:nvPr>
        </p:nvSpPr>
        <p:spPr>
          <a:xfrm>
            <a:off x="3883852" y="8684837"/>
            <a:ext cx="2972400" cy="4575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2b8e403bfd6_0_54:notes"/>
          <p:cNvSpPr>
            <a:spLocks noGrp="1" noRot="1" noChangeAspect="1"/>
          </p:cNvSpPr>
          <p:nvPr>
            <p:ph type="sldImg" idx="2"/>
          </p:nvPr>
        </p:nvSpPr>
        <p:spPr>
          <a:xfrm>
            <a:off x="91278" y="685838"/>
            <a:ext cx="6675600" cy="3429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5" name="Google Shape;145;g2b8e403bfd6_0_54:notes"/>
          <p:cNvSpPr txBox="1">
            <a:spLocks noGrp="1"/>
          </p:cNvSpPr>
          <p:nvPr>
            <p:ph type="body" idx="1"/>
          </p:nvPr>
        </p:nvSpPr>
        <p:spPr>
          <a:xfrm>
            <a:off x="685480" y="4343150"/>
            <a:ext cx="5487000" cy="4115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6" name="Google Shape;146;g2b8e403bfd6_0_54:notes"/>
          <p:cNvSpPr txBox="1">
            <a:spLocks noGrp="1"/>
          </p:cNvSpPr>
          <p:nvPr>
            <p:ph type="sldNum" idx="12"/>
          </p:nvPr>
        </p:nvSpPr>
        <p:spPr>
          <a:xfrm>
            <a:off x="3883852" y="8684837"/>
            <a:ext cx="2972400" cy="4575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a:t>5</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4"/>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6"/>
        <p:cNvGrpSpPr/>
        <p:nvPr/>
      </p:nvGrpSpPr>
      <p:grpSpPr>
        <a:xfrm>
          <a:off x="0" y="0"/>
          <a:ext cx="0" cy="0"/>
          <a:chOff x="0" y="0"/>
          <a:chExt cx="0" cy="0"/>
        </a:xfrm>
      </p:grpSpPr>
      <p:sp>
        <p:nvSpPr>
          <p:cNvPr id="57" name="Google Shape;57;p15"/>
          <p:cNvSpPr txBox="1">
            <a:spLocks noGrp="1"/>
          </p:cNvSpPr>
          <p:nvPr>
            <p:ph type="title"/>
          </p:nvPr>
        </p:nvSpPr>
        <p:spPr>
          <a:xfrm>
            <a:off x="250825" y="0"/>
            <a:ext cx="8229600" cy="857250"/>
          </a:xfrm>
          <a:prstGeom prst="rect">
            <a:avLst/>
          </a:prstGeom>
          <a:noFill/>
          <a:ln>
            <a:noFill/>
          </a:ln>
        </p:spPr>
        <p:txBody>
          <a:bodyPr spcFirstLastPara="1" wrap="square" lIns="91425" tIns="45700" rIns="91425" bIns="45700" anchor="ctr" anchorCtr="1">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58" name="Google Shape;58;p15"/>
          <p:cNvSpPr txBox="1">
            <a:spLocks noGrp="1"/>
          </p:cNvSpPr>
          <p:nvPr>
            <p:ph type="body" idx="1"/>
          </p:nvPr>
        </p:nvSpPr>
        <p:spPr>
          <a:xfrm>
            <a:off x="323850" y="1059656"/>
            <a:ext cx="8229600" cy="337185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360"/>
              </a:spcBef>
              <a:spcAft>
                <a:spcPts val="0"/>
              </a:spcAft>
              <a:buSzPts val="1400"/>
              <a:buNone/>
              <a:defRPr/>
            </a:lvl1pPr>
            <a:lvl2pPr marL="914400" lvl="1" indent="-342900" algn="l">
              <a:lnSpc>
                <a:spcPct val="100000"/>
              </a:lnSpc>
              <a:spcBef>
                <a:spcPts val="360"/>
              </a:spcBef>
              <a:spcAft>
                <a:spcPts val="0"/>
              </a:spcAft>
              <a:buClr>
                <a:schemeClr val="lt1"/>
              </a:buClr>
              <a:buSzPts val="1800"/>
              <a:buChar char="–"/>
              <a:defRPr/>
            </a:lvl2pPr>
            <a:lvl3pPr marL="1371600" lvl="2" indent="-342900" algn="l">
              <a:lnSpc>
                <a:spcPct val="100000"/>
              </a:lnSpc>
              <a:spcBef>
                <a:spcPts val="360"/>
              </a:spcBef>
              <a:spcAft>
                <a:spcPts val="0"/>
              </a:spcAft>
              <a:buSzPts val="1800"/>
              <a:buChar char="•"/>
              <a:defRPr/>
            </a:lvl3pPr>
            <a:lvl4pPr marL="1828800" lvl="3" indent="-342900" algn="l">
              <a:lnSpc>
                <a:spcPct val="100000"/>
              </a:lnSpc>
              <a:spcBef>
                <a:spcPts val="360"/>
              </a:spcBef>
              <a:spcAft>
                <a:spcPts val="0"/>
              </a:spcAft>
              <a:buClr>
                <a:schemeClr val="lt1"/>
              </a:buClr>
              <a:buSzPts val="1800"/>
              <a:buChar char="–"/>
              <a:defRPr/>
            </a:lvl4pPr>
            <a:lvl5pPr marL="2286000" lvl="4" indent="-342900" algn="l">
              <a:lnSpc>
                <a:spcPct val="100000"/>
              </a:lnSpc>
              <a:spcBef>
                <a:spcPts val="360"/>
              </a:spcBef>
              <a:spcAft>
                <a:spcPts val="0"/>
              </a:spcAft>
              <a:buSzPts val="1800"/>
              <a:buChar char="•"/>
              <a:defRPr/>
            </a:lvl5pPr>
            <a:lvl6pPr marL="2743200" lvl="5" indent="-342900" algn="l">
              <a:lnSpc>
                <a:spcPct val="100000"/>
              </a:lnSpc>
              <a:spcBef>
                <a:spcPts val="360"/>
              </a:spcBef>
              <a:spcAft>
                <a:spcPts val="0"/>
              </a:spcAft>
              <a:buSzPts val="1800"/>
              <a:buChar char="•"/>
              <a:defRPr/>
            </a:lvl6pPr>
            <a:lvl7pPr marL="3200400" lvl="6" indent="-342900" algn="l">
              <a:lnSpc>
                <a:spcPct val="100000"/>
              </a:lnSpc>
              <a:spcBef>
                <a:spcPts val="360"/>
              </a:spcBef>
              <a:spcAft>
                <a:spcPts val="0"/>
              </a:spcAft>
              <a:buSzPts val="180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9" name="Google Shape;59;p15"/>
          <p:cNvSpPr txBox="1">
            <a:spLocks noGrp="1"/>
          </p:cNvSpPr>
          <p:nvPr>
            <p:ph type="ftr" idx="11"/>
          </p:nvPr>
        </p:nvSpPr>
        <p:spPr>
          <a:xfrm>
            <a:off x="900113" y="4516041"/>
            <a:ext cx="6119700" cy="4869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0"/>
        <p:cNvGrpSpPr/>
        <p:nvPr/>
      </p:nvGrpSpPr>
      <p:grpSpPr>
        <a:xfrm>
          <a:off x="0" y="0"/>
          <a:ext cx="0" cy="0"/>
          <a:chOff x="0" y="0"/>
          <a:chExt cx="0" cy="0"/>
        </a:xfrm>
      </p:grpSpPr>
      <p:sp>
        <p:nvSpPr>
          <p:cNvPr id="61" name="Google Shape;61;p16"/>
          <p:cNvSpPr txBox="1">
            <a:spLocks noGrp="1"/>
          </p:cNvSpPr>
          <p:nvPr>
            <p:ph type="ctrTitle"/>
          </p:nvPr>
        </p:nvSpPr>
        <p:spPr>
          <a:xfrm>
            <a:off x="311708" y="744575"/>
            <a:ext cx="8520600" cy="2052675"/>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62" name="Google Shape;62;p16"/>
          <p:cNvSpPr txBox="1">
            <a:spLocks noGrp="1"/>
          </p:cNvSpPr>
          <p:nvPr>
            <p:ph type="subTitle" idx="1"/>
          </p:nvPr>
        </p:nvSpPr>
        <p:spPr>
          <a:xfrm>
            <a:off x="311700" y="2834125"/>
            <a:ext cx="8520600" cy="792675"/>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63" name="Google Shape;63;p16"/>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4"/>
        <p:cNvGrpSpPr/>
        <p:nvPr/>
      </p:nvGrpSpPr>
      <p:grpSpPr>
        <a:xfrm>
          <a:off x="0" y="0"/>
          <a:ext cx="0" cy="0"/>
          <a:chOff x="0" y="0"/>
          <a:chExt cx="0" cy="0"/>
        </a:xfrm>
      </p:grpSpPr>
      <p:sp>
        <p:nvSpPr>
          <p:cNvPr id="65" name="Google Shape;65;p17"/>
          <p:cNvSpPr txBox="1">
            <a:spLocks noGrp="1"/>
          </p:cNvSpPr>
          <p:nvPr>
            <p:ph type="title"/>
          </p:nvPr>
        </p:nvSpPr>
        <p:spPr>
          <a:xfrm>
            <a:off x="311700" y="2150850"/>
            <a:ext cx="8520600" cy="841725"/>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66" name="Google Shape;66;p17"/>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7"/>
        <p:cNvGrpSpPr/>
        <p:nvPr/>
      </p:nvGrpSpPr>
      <p:grpSpPr>
        <a:xfrm>
          <a:off x="0" y="0"/>
          <a:ext cx="0" cy="0"/>
          <a:chOff x="0" y="0"/>
          <a:chExt cx="0" cy="0"/>
        </a:xfrm>
      </p:grpSpPr>
      <p:sp>
        <p:nvSpPr>
          <p:cNvPr id="68" name="Google Shape;68;p18"/>
          <p:cNvSpPr txBox="1">
            <a:spLocks noGrp="1"/>
          </p:cNvSpPr>
          <p:nvPr>
            <p:ph type="title"/>
          </p:nvPr>
        </p:nvSpPr>
        <p:spPr>
          <a:xfrm>
            <a:off x="311700" y="445025"/>
            <a:ext cx="8520600" cy="572625"/>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69" name="Google Shape;69;p1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70" name="Google Shape;70;p18"/>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71"/>
        <p:cNvGrpSpPr/>
        <p:nvPr/>
      </p:nvGrpSpPr>
      <p:grpSpPr>
        <a:xfrm>
          <a:off x="0" y="0"/>
          <a:ext cx="0" cy="0"/>
          <a:chOff x="0" y="0"/>
          <a:chExt cx="0" cy="0"/>
        </a:xfrm>
      </p:grpSpPr>
      <p:sp>
        <p:nvSpPr>
          <p:cNvPr id="72" name="Google Shape;72;p19"/>
          <p:cNvSpPr txBox="1">
            <a:spLocks noGrp="1"/>
          </p:cNvSpPr>
          <p:nvPr>
            <p:ph type="title"/>
          </p:nvPr>
        </p:nvSpPr>
        <p:spPr>
          <a:xfrm>
            <a:off x="311700" y="445025"/>
            <a:ext cx="8520600" cy="572625"/>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73" name="Google Shape;73;p19"/>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74" name="Google Shape;74;p19"/>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75" name="Google Shape;75;p19"/>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6"/>
        <p:cNvGrpSpPr/>
        <p:nvPr/>
      </p:nvGrpSpPr>
      <p:grpSpPr>
        <a:xfrm>
          <a:off x="0" y="0"/>
          <a:ext cx="0" cy="0"/>
          <a:chOff x="0" y="0"/>
          <a:chExt cx="0" cy="0"/>
        </a:xfrm>
      </p:grpSpPr>
      <p:sp>
        <p:nvSpPr>
          <p:cNvPr id="77" name="Google Shape;77;p20"/>
          <p:cNvSpPr txBox="1">
            <a:spLocks noGrp="1"/>
          </p:cNvSpPr>
          <p:nvPr>
            <p:ph type="title"/>
          </p:nvPr>
        </p:nvSpPr>
        <p:spPr>
          <a:xfrm>
            <a:off x="311700" y="445025"/>
            <a:ext cx="8520600" cy="572625"/>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78" name="Google Shape;78;p20"/>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9"/>
        <p:cNvGrpSpPr/>
        <p:nvPr/>
      </p:nvGrpSpPr>
      <p:grpSpPr>
        <a:xfrm>
          <a:off x="0" y="0"/>
          <a:ext cx="0" cy="0"/>
          <a:chOff x="0" y="0"/>
          <a:chExt cx="0" cy="0"/>
        </a:xfrm>
      </p:grpSpPr>
      <p:sp>
        <p:nvSpPr>
          <p:cNvPr id="80" name="Google Shape;80;p21"/>
          <p:cNvSpPr txBox="1">
            <a:spLocks noGrp="1"/>
          </p:cNvSpPr>
          <p:nvPr>
            <p:ph type="title"/>
          </p:nvPr>
        </p:nvSpPr>
        <p:spPr>
          <a:xfrm>
            <a:off x="311700" y="555600"/>
            <a:ext cx="2808000" cy="755775"/>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81" name="Google Shape;81;p21"/>
          <p:cNvSpPr txBox="1">
            <a:spLocks noGrp="1"/>
          </p:cNvSpPr>
          <p:nvPr>
            <p:ph type="body" idx="1"/>
          </p:nvPr>
        </p:nvSpPr>
        <p:spPr>
          <a:xfrm>
            <a:off x="311700" y="1389600"/>
            <a:ext cx="2808000" cy="3179475"/>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82" name="Google Shape;82;p21"/>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83"/>
        <p:cNvGrpSpPr/>
        <p:nvPr/>
      </p:nvGrpSpPr>
      <p:grpSpPr>
        <a:xfrm>
          <a:off x="0" y="0"/>
          <a:ext cx="0" cy="0"/>
          <a:chOff x="0" y="0"/>
          <a:chExt cx="0" cy="0"/>
        </a:xfrm>
      </p:grpSpPr>
      <p:sp>
        <p:nvSpPr>
          <p:cNvPr id="84" name="Google Shape;84;p22"/>
          <p:cNvSpPr txBox="1">
            <a:spLocks noGrp="1"/>
          </p:cNvSpPr>
          <p:nvPr>
            <p:ph type="title"/>
          </p:nvPr>
        </p:nvSpPr>
        <p:spPr>
          <a:xfrm>
            <a:off x="490250" y="450150"/>
            <a:ext cx="6367800" cy="4090725"/>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85" name="Google Shape;85;p22"/>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6"/>
        <p:cNvGrpSpPr/>
        <p:nvPr/>
      </p:nvGrpSpPr>
      <p:grpSpPr>
        <a:xfrm>
          <a:off x="0" y="0"/>
          <a:ext cx="0" cy="0"/>
          <a:chOff x="0" y="0"/>
          <a:chExt cx="0" cy="0"/>
        </a:xfrm>
      </p:grpSpPr>
      <p:sp>
        <p:nvSpPr>
          <p:cNvPr id="87" name="Google Shape;87;p23"/>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 name="Google Shape;88;p23"/>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89" name="Google Shape;89;p23"/>
          <p:cNvSpPr txBox="1">
            <a:spLocks noGrp="1"/>
          </p:cNvSpPr>
          <p:nvPr>
            <p:ph type="subTitle" idx="1"/>
          </p:nvPr>
        </p:nvSpPr>
        <p:spPr>
          <a:xfrm>
            <a:off x="265500" y="2803075"/>
            <a:ext cx="4045200" cy="1235025"/>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90" name="Google Shape;90;p23"/>
          <p:cNvSpPr txBox="1">
            <a:spLocks noGrp="1"/>
          </p:cNvSpPr>
          <p:nvPr>
            <p:ph type="body" idx="2"/>
          </p:nvPr>
        </p:nvSpPr>
        <p:spPr>
          <a:xfrm>
            <a:off x="4939500" y="724200"/>
            <a:ext cx="3837000" cy="3695175"/>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Clr>
                <a:schemeClr val="dk1"/>
              </a:buClr>
              <a:buSzPts val="1800"/>
              <a:buChar char="●"/>
              <a:defRPr>
                <a:solidFill>
                  <a:schemeClr val="dk1"/>
                </a:solidFill>
              </a:defRPr>
            </a:lvl1pPr>
            <a:lvl2pPr marL="914400" lvl="1" indent="-317500" algn="l">
              <a:lnSpc>
                <a:spcPct val="115000"/>
              </a:lnSpc>
              <a:spcBef>
                <a:spcPts val="0"/>
              </a:spcBef>
              <a:spcAft>
                <a:spcPts val="0"/>
              </a:spcAft>
              <a:buClr>
                <a:schemeClr val="dk1"/>
              </a:buClr>
              <a:buSzPts val="1400"/>
              <a:buChar char="○"/>
              <a:defRPr>
                <a:solidFill>
                  <a:schemeClr val="dk1"/>
                </a:solidFill>
              </a:defRPr>
            </a:lvl2pPr>
            <a:lvl3pPr marL="1371600" lvl="2" indent="-317500" algn="l">
              <a:lnSpc>
                <a:spcPct val="115000"/>
              </a:lnSpc>
              <a:spcBef>
                <a:spcPts val="0"/>
              </a:spcBef>
              <a:spcAft>
                <a:spcPts val="0"/>
              </a:spcAft>
              <a:buClr>
                <a:schemeClr val="dk1"/>
              </a:buClr>
              <a:buSzPts val="1400"/>
              <a:buChar char="■"/>
              <a:defRPr>
                <a:solidFill>
                  <a:schemeClr val="dk1"/>
                </a:solidFill>
              </a:defRPr>
            </a:lvl3pPr>
            <a:lvl4pPr marL="1828800" lvl="3" indent="-317500" algn="l">
              <a:lnSpc>
                <a:spcPct val="115000"/>
              </a:lnSpc>
              <a:spcBef>
                <a:spcPts val="0"/>
              </a:spcBef>
              <a:spcAft>
                <a:spcPts val="0"/>
              </a:spcAft>
              <a:buClr>
                <a:schemeClr val="dk1"/>
              </a:buClr>
              <a:buSzPts val="1400"/>
              <a:buChar char="●"/>
              <a:defRPr>
                <a:solidFill>
                  <a:schemeClr val="dk1"/>
                </a:solidFill>
              </a:defRPr>
            </a:lvl4pPr>
            <a:lvl5pPr marL="2286000" lvl="4" indent="-317500" algn="l">
              <a:lnSpc>
                <a:spcPct val="115000"/>
              </a:lnSpc>
              <a:spcBef>
                <a:spcPts val="0"/>
              </a:spcBef>
              <a:spcAft>
                <a:spcPts val="0"/>
              </a:spcAft>
              <a:buClr>
                <a:schemeClr val="dk1"/>
              </a:buClr>
              <a:buSzPts val="1400"/>
              <a:buChar char="○"/>
              <a:defRPr>
                <a:solidFill>
                  <a:schemeClr val="dk1"/>
                </a:solidFill>
              </a:defRPr>
            </a:lvl5pPr>
            <a:lvl6pPr marL="2743200" lvl="5" indent="-317500" algn="l">
              <a:lnSpc>
                <a:spcPct val="115000"/>
              </a:lnSpc>
              <a:spcBef>
                <a:spcPts val="0"/>
              </a:spcBef>
              <a:spcAft>
                <a:spcPts val="0"/>
              </a:spcAft>
              <a:buClr>
                <a:schemeClr val="dk1"/>
              </a:buClr>
              <a:buSzPts val="1400"/>
              <a:buChar char="■"/>
              <a:defRPr>
                <a:solidFill>
                  <a:schemeClr val="dk1"/>
                </a:solidFill>
              </a:defRPr>
            </a:lvl6pPr>
            <a:lvl7pPr marL="3200400" lvl="6" indent="-317500" algn="l">
              <a:lnSpc>
                <a:spcPct val="115000"/>
              </a:lnSpc>
              <a:spcBef>
                <a:spcPts val="0"/>
              </a:spcBef>
              <a:spcAft>
                <a:spcPts val="0"/>
              </a:spcAft>
              <a:buClr>
                <a:schemeClr val="dk1"/>
              </a:buClr>
              <a:buSzPts val="1400"/>
              <a:buChar char="●"/>
              <a:defRPr>
                <a:solidFill>
                  <a:schemeClr val="dk1"/>
                </a:solidFill>
              </a:defRPr>
            </a:lvl7pPr>
            <a:lvl8pPr marL="3657600" lvl="7" indent="-317500" algn="l">
              <a:lnSpc>
                <a:spcPct val="115000"/>
              </a:lnSpc>
              <a:spcBef>
                <a:spcPts val="0"/>
              </a:spcBef>
              <a:spcAft>
                <a:spcPts val="0"/>
              </a:spcAft>
              <a:buClr>
                <a:schemeClr val="dk1"/>
              </a:buClr>
              <a:buSzPts val="1400"/>
              <a:buChar char="○"/>
              <a:defRPr>
                <a:solidFill>
                  <a:schemeClr val="dk1"/>
                </a:solidFill>
              </a:defRPr>
            </a:lvl8pPr>
            <a:lvl9pPr marL="4114800" lvl="8" indent="-317500" algn="l">
              <a:lnSpc>
                <a:spcPct val="115000"/>
              </a:lnSpc>
              <a:spcBef>
                <a:spcPts val="0"/>
              </a:spcBef>
              <a:spcAft>
                <a:spcPts val="0"/>
              </a:spcAft>
              <a:buClr>
                <a:schemeClr val="dk1"/>
              </a:buClr>
              <a:buSzPts val="1400"/>
              <a:buChar char="■"/>
              <a:defRPr>
                <a:solidFill>
                  <a:schemeClr val="dk1"/>
                </a:solidFill>
              </a:defRPr>
            </a:lvl9pPr>
          </a:lstStyle>
          <a:p>
            <a:endParaRPr/>
          </a:p>
        </p:txBody>
      </p:sp>
      <p:sp>
        <p:nvSpPr>
          <p:cNvPr id="91" name="Google Shape;91;p23"/>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2"/>
        <p:cNvGrpSpPr/>
        <p:nvPr/>
      </p:nvGrpSpPr>
      <p:grpSpPr>
        <a:xfrm>
          <a:off x="0" y="0"/>
          <a:ext cx="0" cy="0"/>
          <a:chOff x="0" y="0"/>
          <a:chExt cx="0" cy="0"/>
        </a:xfrm>
      </p:grpSpPr>
      <p:sp>
        <p:nvSpPr>
          <p:cNvPr id="93" name="Google Shape;93;p24"/>
          <p:cNvSpPr txBox="1">
            <a:spLocks noGrp="1"/>
          </p:cNvSpPr>
          <p:nvPr>
            <p:ph type="body" idx="1"/>
          </p:nvPr>
        </p:nvSpPr>
        <p:spPr>
          <a:xfrm>
            <a:off x="311700" y="4230575"/>
            <a:ext cx="5998800" cy="605025"/>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94" name="Google Shape;94;p24"/>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95"/>
        <p:cNvGrpSpPr/>
        <p:nvPr/>
      </p:nvGrpSpPr>
      <p:grpSpPr>
        <a:xfrm>
          <a:off x="0" y="0"/>
          <a:ext cx="0" cy="0"/>
          <a:chOff x="0" y="0"/>
          <a:chExt cx="0" cy="0"/>
        </a:xfrm>
      </p:grpSpPr>
      <p:sp>
        <p:nvSpPr>
          <p:cNvPr id="96" name="Google Shape;96;p25"/>
          <p:cNvSpPr txBox="1">
            <a:spLocks noGrp="1"/>
          </p:cNvSpPr>
          <p:nvPr>
            <p:ph type="title" hasCustomPrompt="1"/>
          </p:nvPr>
        </p:nvSpPr>
        <p:spPr>
          <a:xfrm>
            <a:off x="311700" y="1106125"/>
            <a:ext cx="8520600" cy="1963575"/>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97" name="Google Shape;97;p25"/>
          <p:cNvSpPr txBox="1">
            <a:spLocks noGrp="1"/>
          </p:cNvSpPr>
          <p:nvPr>
            <p:ph type="body" idx="1"/>
          </p:nvPr>
        </p:nvSpPr>
        <p:spPr>
          <a:xfrm>
            <a:off x="311700" y="3152225"/>
            <a:ext cx="8520600" cy="1300725"/>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98" name="Google Shape;98;p25"/>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625"/>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lt2"/>
              </a:buClr>
              <a:buSzPts val="1800"/>
              <a:buFont typeface="Arial"/>
              <a:buChar char="●"/>
              <a:defRPr sz="1800" b="0" i="0" u="none" strike="noStrike" cap="none">
                <a:solidFill>
                  <a:schemeClr val="lt2"/>
                </a:solidFill>
                <a:latin typeface="Arial"/>
                <a:ea typeface="Arial"/>
                <a:cs typeface="Arial"/>
                <a:sym typeface="Arial"/>
              </a:defRPr>
            </a:lvl1pPr>
            <a:lvl2pPr marL="914400" marR="0" lvl="1"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2pPr>
            <a:lvl3pPr marL="1371600" marR="0" lvl="2"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3pPr>
            <a:lvl4pPr marL="1828800" marR="0" lvl="3"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4pPr>
            <a:lvl5pPr marL="2286000" marR="0" lvl="4"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5pPr>
            <a:lvl6pPr marL="2743200" marR="0" lvl="5"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6pPr>
            <a:lvl7pPr marL="3200400" marR="0" lvl="6"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7pPr>
            <a:lvl8pPr marL="3657600" marR="0" lvl="7"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8pPr>
            <a:lvl9pPr marL="4114800" marR="0" lvl="8"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9pPr>
          </a:lstStyle>
          <a:p>
            <a:endParaRPr/>
          </a:p>
        </p:txBody>
      </p:sp>
      <p:sp>
        <p:nvSpPr>
          <p:cNvPr id="53" name="Google Shape;53;p13"/>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mc:AlternateContent xmlns:mc="http://schemas.openxmlformats.org/markup-compatibility/2006" xmlns:p14="http://schemas.microsoft.com/office/powerpoint/2010/main">
    <mc:Choice Requires="p14">
      <p:transition spd="slow" p14:dur="23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03"/>
        <p:cNvGrpSpPr/>
        <p:nvPr/>
      </p:nvGrpSpPr>
      <p:grpSpPr>
        <a:xfrm>
          <a:off x="0" y="0"/>
          <a:ext cx="0" cy="0"/>
          <a:chOff x="0" y="0"/>
          <a:chExt cx="0" cy="0"/>
        </a:xfrm>
      </p:grpSpPr>
      <p:sp>
        <p:nvSpPr>
          <p:cNvPr id="104" name="Google Shape;104;p26"/>
          <p:cNvSpPr txBox="1"/>
          <p:nvPr/>
        </p:nvSpPr>
        <p:spPr>
          <a:xfrm>
            <a:off x="1801225" y="0"/>
            <a:ext cx="5713800" cy="954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rgbClr val="000000"/>
              </a:buClr>
              <a:buSzPts val="2200"/>
              <a:buFont typeface="Arial"/>
              <a:buNone/>
            </a:pPr>
            <a:r>
              <a:rPr lang="en" sz="2200">
                <a:solidFill>
                  <a:srgbClr val="FFEB38"/>
                </a:solidFill>
                <a:latin typeface="Archivo Black"/>
                <a:ea typeface="Archivo Black"/>
                <a:cs typeface="Archivo Black"/>
                <a:sym typeface="Archivo Black"/>
              </a:rPr>
              <a:t>           William Colenso College</a:t>
            </a:r>
            <a:endParaRPr sz="2200">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Te Kāreti o Wiremu Koroneho</a:t>
            </a:r>
            <a:endParaRPr i="1">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Mahere Rautaki - Annual Plan 2024-2025</a:t>
            </a:r>
            <a:endParaRPr i="1">
              <a:solidFill>
                <a:srgbClr val="FFEB38"/>
              </a:solidFill>
              <a:latin typeface="Archivo Black"/>
              <a:ea typeface="Archivo Black"/>
              <a:cs typeface="Archivo Black"/>
              <a:sym typeface="Archivo Black"/>
            </a:endParaRPr>
          </a:p>
        </p:txBody>
      </p:sp>
      <p:pic>
        <p:nvPicPr>
          <p:cNvPr id="105" name="Google Shape;105;p26"/>
          <p:cNvPicPr preferRelativeResize="0"/>
          <p:nvPr/>
        </p:nvPicPr>
        <p:blipFill rotWithShape="1">
          <a:blip r:embed="rId3">
            <a:alphaModFix/>
          </a:blip>
          <a:srcRect/>
          <a:stretch/>
        </p:blipFill>
        <p:spPr>
          <a:xfrm>
            <a:off x="7702075" y="0"/>
            <a:ext cx="1441925" cy="564350"/>
          </a:xfrm>
          <a:prstGeom prst="rect">
            <a:avLst/>
          </a:prstGeom>
          <a:noFill/>
          <a:ln>
            <a:noFill/>
          </a:ln>
        </p:spPr>
      </p:pic>
      <p:pic>
        <p:nvPicPr>
          <p:cNvPr id="106" name="Google Shape;106;p26"/>
          <p:cNvPicPr preferRelativeResize="0"/>
          <p:nvPr/>
        </p:nvPicPr>
        <p:blipFill rotWithShape="1">
          <a:blip r:embed="rId4">
            <a:alphaModFix/>
          </a:blip>
          <a:srcRect/>
          <a:stretch/>
        </p:blipFill>
        <p:spPr>
          <a:xfrm>
            <a:off x="0" y="0"/>
            <a:ext cx="1801225" cy="5113300"/>
          </a:xfrm>
          <a:prstGeom prst="rect">
            <a:avLst/>
          </a:prstGeom>
          <a:noFill/>
          <a:ln>
            <a:noFill/>
          </a:ln>
        </p:spPr>
      </p:pic>
      <p:sp>
        <p:nvSpPr>
          <p:cNvPr id="107" name="Google Shape;107;p26"/>
          <p:cNvSpPr txBox="1"/>
          <p:nvPr/>
        </p:nvSpPr>
        <p:spPr>
          <a:xfrm>
            <a:off x="1911300" y="940750"/>
            <a:ext cx="7174800" cy="400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b="1">
                <a:solidFill>
                  <a:schemeClr val="lt2"/>
                </a:solidFill>
              </a:rPr>
              <a:t>       We give practical effect and mana to the principles of Te Tiriti o Waitangi. </a:t>
            </a:r>
            <a:endParaRPr sz="1600" b="1">
              <a:solidFill>
                <a:schemeClr val="dk1"/>
              </a:solidFill>
            </a:endParaRPr>
          </a:p>
        </p:txBody>
      </p:sp>
      <p:sp>
        <p:nvSpPr>
          <p:cNvPr id="108" name="Google Shape;108;p26"/>
          <p:cNvSpPr txBox="1"/>
          <p:nvPr/>
        </p:nvSpPr>
        <p:spPr>
          <a:xfrm>
            <a:off x="2303425" y="4392975"/>
            <a:ext cx="6152400" cy="369300"/>
          </a:xfrm>
          <a:prstGeom prst="rect">
            <a:avLst/>
          </a:prstGeom>
          <a:noFill/>
          <a:ln>
            <a:noFill/>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endParaRPr sz="1200" b="1" i="1">
              <a:solidFill>
                <a:schemeClr val="dk1"/>
              </a:solidFill>
            </a:endParaRPr>
          </a:p>
        </p:txBody>
      </p:sp>
      <p:sp>
        <p:nvSpPr>
          <p:cNvPr id="109" name="Google Shape;109;p26"/>
          <p:cNvSpPr txBox="1"/>
          <p:nvPr/>
        </p:nvSpPr>
        <p:spPr>
          <a:xfrm>
            <a:off x="1801250" y="1402450"/>
            <a:ext cx="7388700" cy="3081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200" b="1">
                <a:solidFill>
                  <a:schemeClr val="dk1"/>
                </a:solidFill>
              </a:rPr>
              <a:t>WWC will give effect to the principles of Te Tiriti o Waitangi through its provision for Māori as tangata whenua by:</a:t>
            </a:r>
            <a:endParaRPr sz="1200" b="1">
              <a:solidFill>
                <a:schemeClr val="dk1"/>
              </a:solidFill>
            </a:endParaRPr>
          </a:p>
          <a:p>
            <a:pPr marL="0" lvl="0" indent="0" algn="l" rtl="0">
              <a:lnSpc>
                <a:spcPct val="115000"/>
              </a:lnSpc>
              <a:spcBef>
                <a:spcPts val="0"/>
              </a:spcBef>
              <a:spcAft>
                <a:spcPts val="0"/>
              </a:spcAft>
              <a:buNone/>
            </a:pPr>
            <a:endParaRPr sz="1200" b="1">
              <a:solidFill>
                <a:schemeClr val="dk1"/>
              </a:solidFill>
            </a:endParaRPr>
          </a:p>
          <a:p>
            <a:pPr marL="457200" lvl="0" indent="-304800" algn="l" rtl="0">
              <a:lnSpc>
                <a:spcPct val="115000"/>
              </a:lnSpc>
              <a:spcBef>
                <a:spcPts val="0"/>
              </a:spcBef>
              <a:spcAft>
                <a:spcPts val="0"/>
              </a:spcAft>
              <a:buClr>
                <a:schemeClr val="dk1"/>
              </a:buClr>
              <a:buSzPts val="1200"/>
              <a:buChar char="-"/>
            </a:pPr>
            <a:r>
              <a:rPr lang="en" sz="1200">
                <a:solidFill>
                  <a:schemeClr val="dk1"/>
                </a:solidFill>
              </a:rPr>
              <a:t> </a:t>
            </a:r>
            <a:r>
              <a:rPr lang="en" sz="1000">
                <a:solidFill>
                  <a:schemeClr val="dk1"/>
                </a:solidFill>
              </a:rPr>
              <a:t>pholding Te Tiriti when developing policies and practices for the school;</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 Respecting Tikanga Māori in all school occasions (such as Assemblies, Pōwhiri, Prizegiving etc), curriculum areas and the physical environment; </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Ensuring use of Te Ao Māori, Mātauranga Māori and local tikanga Māori are in accordance with Ngati Kahungunu iwi.</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Providing access and opportunities for ākonga to learn te reo and te ao Māori at all levels of the school; </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Providing Professional Development access and opportunities for teaching and support staff in te reo, tikanga and culturally responsive pedagogies; </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Making equitable provisions in the curriculum for the instructional needs of Māori ākonga;</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Monitoring, analysing and reporting on achievement and retention of Māori ākonga;</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Supporting the continued growth of Kapa Haka</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Appointing staff who are positive role models for Māori ākonga</a:t>
            </a:r>
            <a:endParaRPr sz="1000">
              <a:solidFill>
                <a:schemeClr val="dk1"/>
              </a:solidFill>
            </a:endParaRPr>
          </a:p>
          <a:p>
            <a:pPr marL="0" lvl="0" indent="0" algn="l" rtl="0">
              <a:spcBef>
                <a:spcPts val="0"/>
              </a:spcBef>
              <a:spcAft>
                <a:spcPts val="0"/>
              </a:spcAft>
              <a:buNone/>
            </a:pPr>
            <a:endParaRPr sz="1800">
              <a:solidFill>
                <a:schemeClr val="lt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14"/>
        <p:cNvGrpSpPr/>
        <p:nvPr/>
      </p:nvGrpSpPr>
      <p:grpSpPr>
        <a:xfrm>
          <a:off x="0" y="0"/>
          <a:ext cx="0" cy="0"/>
          <a:chOff x="0" y="0"/>
          <a:chExt cx="0" cy="0"/>
        </a:xfrm>
      </p:grpSpPr>
      <p:sp>
        <p:nvSpPr>
          <p:cNvPr id="115" name="Google Shape;115;p27"/>
          <p:cNvSpPr txBox="1"/>
          <p:nvPr/>
        </p:nvSpPr>
        <p:spPr>
          <a:xfrm>
            <a:off x="1801225" y="0"/>
            <a:ext cx="5713800" cy="954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rgbClr val="000000"/>
              </a:buClr>
              <a:buSzPts val="2200"/>
              <a:buFont typeface="Arial"/>
              <a:buNone/>
            </a:pPr>
            <a:r>
              <a:rPr lang="en" sz="2200">
                <a:solidFill>
                  <a:srgbClr val="FFEB38"/>
                </a:solidFill>
                <a:latin typeface="Archivo Black"/>
                <a:ea typeface="Archivo Black"/>
                <a:cs typeface="Archivo Black"/>
                <a:sym typeface="Archivo Black"/>
              </a:rPr>
              <a:t>           William Colenso College</a:t>
            </a:r>
            <a:endParaRPr sz="2200">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Te Kāreti o Wiremu Koroneho</a:t>
            </a:r>
            <a:endParaRPr i="1">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Mahere Rautaki - Annual Plan 2024-2025</a:t>
            </a:r>
            <a:endParaRPr i="1">
              <a:solidFill>
                <a:srgbClr val="FFEB38"/>
              </a:solidFill>
              <a:latin typeface="Archivo Black"/>
              <a:ea typeface="Archivo Black"/>
              <a:cs typeface="Archivo Black"/>
              <a:sym typeface="Archivo Black"/>
            </a:endParaRPr>
          </a:p>
        </p:txBody>
      </p:sp>
      <p:pic>
        <p:nvPicPr>
          <p:cNvPr id="116" name="Google Shape;116;p27"/>
          <p:cNvPicPr preferRelativeResize="0"/>
          <p:nvPr/>
        </p:nvPicPr>
        <p:blipFill rotWithShape="1">
          <a:blip r:embed="rId3">
            <a:alphaModFix/>
          </a:blip>
          <a:srcRect/>
          <a:stretch/>
        </p:blipFill>
        <p:spPr>
          <a:xfrm>
            <a:off x="7702075" y="0"/>
            <a:ext cx="1441925" cy="564350"/>
          </a:xfrm>
          <a:prstGeom prst="rect">
            <a:avLst/>
          </a:prstGeom>
          <a:noFill/>
          <a:ln>
            <a:noFill/>
          </a:ln>
        </p:spPr>
      </p:pic>
      <p:pic>
        <p:nvPicPr>
          <p:cNvPr id="117" name="Google Shape;117;p27"/>
          <p:cNvPicPr preferRelativeResize="0"/>
          <p:nvPr/>
        </p:nvPicPr>
        <p:blipFill rotWithShape="1">
          <a:blip r:embed="rId4">
            <a:alphaModFix/>
          </a:blip>
          <a:srcRect/>
          <a:stretch/>
        </p:blipFill>
        <p:spPr>
          <a:xfrm>
            <a:off x="0" y="0"/>
            <a:ext cx="1801225" cy="5113300"/>
          </a:xfrm>
          <a:prstGeom prst="rect">
            <a:avLst/>
          </a:prstGeom>
          <a:noFill/>
          <a:ln>
            <a:noFill/>
          </a:ln>
        </p:spPr>
      </p:pic>
      <p:sp>
        <p:nvSpPr>
          <p:cNvPr id="118" name="Google Shape;118;p27"/>
          <p:cNvSpPr txBox="1"/>
          <p:nvPr/>
        </p:nvSpPr>
        <p:spPr>
          <a:xfrm>
            <a:off x="1911300" y="1043400"/>
            <a:ext cx="7174800" cy="400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b="1">
                <a:solidFill>
                  <a:schemeClr val="lt2"/>
                </a:solidFill>
              </a:rPr>
              <a:t>        We give practical effect and mana to the principles of Te Tiriti o Waitangi. </a:t>
            </a:r>
            <a:endParaRPr sz="1800" b="1">
              <a:solidFill>
                <a:schemeClr val="lt2"/>
              </a:solidFill>
            </a:endParaRPr>
          </a:p>
        </p:txBody>
      </p:sp>
      <p:sp>
        <p:nvSpPr>
          <p:cNvPr id="119" name="Google Shape;119;p27"/>
          <p:cNvSpPr txBox="1"/>
          <p:nvPr/>
        </p:nvSpPr>
        <p:spPr>
          <a:xfrm>
            <a:off x="2413500" y="4413000"/>
            <a:ext cx="6152400" cy="369300"/>
          </a:xfrm>
          <a:prstGeom prst="rect">
            <a:avLst/>
          </a:prstGeom>
          <a:noFill/>
          <a:ln>
            <a:noFill/>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endParaRPr sz="1200" b="1" i="1">
              <a:solidFill>
                <a:schemeClr val="dk1"/>
              </a:solidFill>
            </a:endParaRPr>
          </a:p>
        </p:txBody>
      </p:sp>
      <p:graphicFrame>
        <p:nvGraphicFramePr>
          <p:cNvPr id="120" name="Google Shape;120;p27"/>
          <p:cNvGraphicFramePr/>
          <p:nvPr/>
        </p:nvGraphicFramePr>
        <p:xfrm>
          <a:off x="1978250" y="1603725"/>
          <a:ext cx="3000000" cy="3000000"/>
        </p:xfrm>
        <a:graphic>
          <a:graphicData uri="http://schemas.openxmlformats.org/drawingml/2006/table">
            <a:tbl>
              <a:tblPr>
                <a:noFill/>
                <a:tableStyleId>{51779237-C555-434E-9A89-219F27B0B241}</a:tableStyleId>
              </a:tblPr>
              <a:tblGrid>
                <a:gridCol w="2287325">
                  <a:extLst>
                    <a:ext uri="{9D8B030D-6E8A-4147-A177-3AD203B41FA5}">
                      <a16:colId xmlns:a16="http://schemas.microsoft.com/office/drawing/2014/main" val="20000"/>
                    </a:ext>
                  </a:extLst>
                </a:gridCol>
                <a:gridCol w="2368675">
                  <a:extLst>
                    <a:ext uri="{9D8B030D-6E8A-4147-A177-3AD203B41FA5}">
                      <a16:colId xmlns:a16="http://schemas.microsoft.com/office/drawing/2014/main" val="20001"/>
                    </a:ext>
                  </a:extLst>
                </a:gridCol>
                <a:gridCol w="2350625">
                  <a:extLst>
                    <a:ext uri="{9D8B030D-6E8A-4147-A177-3AD203B41FA5}">
                      <a16:colId xmlns:a16="http://schemas.microsoft.com/office/drawing/2014/main" val="20002"/>
                    </a:ext>
                  </a:extLst>
                </a:gridCol>
              </a:tblGrid>
              <a:tr h="727175">
                <a:tc>
                  <a:txBody>
                    <a:bodyPr/>
                    <a:lstStyle/>
                    <a:p>
                      <a:pPr marL="0" lvl="0" indent="0" algn="l" rtl="0">
                        <a:spcBef>
                          <a:spcPts val="0"/>
                        </a:spcBef>
                        <a:spcAft>
                          <a:spcPts val="0"/>
                        </a:spcAft>
                        <a:buNone/>
                      </a:pPr>
                      <a:r>
                        <a:rPr lang="en" sz="1200">
                          <a:solidFill>
                            <a:schemeClr val="dk1"/>
                          </a:solidFill>
                        </a:rPr>
                        <a:t>Pou 1: </a:t>
                      </a:r>
                      <a:r>
                        <a:rPr lang="en" sz="1200" b="1">
                          <a:solidFill>
                            <a:schemeClr val="dk1"/>
                          </a:solidFill>
                        </a:rPr>
                        <a:t>NGA UARA - OUR VALUES</a:t>
                      </a:r>
                      <a:endParaRPr sz="1100" b="1">
                        <a:solidFill>
                          <a:schemeClr val="dk1"/>
                        </a:solidFill>
                      </a:endParaRPr>
                    </a:p>
                  </a:txBody>
                  <a:tcPr marL="63500" marR="63500" marT="63500" marB="63500"/>
                </a:tc>
                <a:tc>
                  <a:txBody>
                    <a:bodyPr/>
                    <a:lstStyle/>
                    <a:p>
                      <a:pPr marL="0" lvl="0" indent="0" algn="l" rtl="0">
                        <a:spcBef>
                          <a:spcPts val="0"/>
                        </a:spcBef>
                        <a:spcAft>
                          <a:spcPts val="0"/>
                        </a:spcAft>
                        <a:buNone/>
                      </a:pPr>
                      <a:r>
                        <a:rPr lang="en" sz="1200">
                          <a:solidFill>
                            <a:schemeClr val="dk1"/>
                          </a:solidFill>
                        </a:rPr>
                        <a:t>Pou 2: </a:t>
                      </a:r>
                      <a:r>
                        <a:rPr lang="en" sz="1200" b="1">
                          <a:solidFill>
                            <a:schemeClr val="dk1"/>
                          </a:solidFill>
                        </a:rPr>
                        <a:t>HAUORA / WELLBEING</a:t>
                      </a:r>
                      <a:endParaRPr sz="1200" b="1">
                        <a:solidFill>
                          <a:schemeClr val="dk1"/>
                        </a:solidFill>
                      </a:endParaRPr>
                    </a:p>
                    <a:p>
                      <a:pPr marL="0" lvl="0" indent="0" algn="l" rtl="0">
                        <a:spcBef>
                          <a:spcPts val="0"/>
                        </a:spcBef>
                        <a:spcAft>
                          <a:spcPts val="0"/>
                        </a:spcAft>
                        <a:buNone/>
                      </a:pPr>
                      <a:endParaRPr sz="1300" b="1">
                        <a:highlight>
                          <a:srgbClr val="FFFFFF"/>
                        </a:highlight>
                      </a:endParaRPr>
                    </a:p>
                  </a:txBody>
                  <a:tcPr marL="63500" marR="63500" marT="63500" marB="63500"/>
                </a:tc>
                <a:tc>
                  <a:txBody>
                    <a:bodyPr/>
                    <a:lstStyle/>
                    <a:p>
                      <a:pPr marL="0" lvl="0" indent="0" algn="l" rtl="0">
                        <a:spcBef>
                          <a:spcPts val="0"/>
                        </a:spcBef>
                        <a:spcAft>
                          <a:spcPts val="0"/>
                        </a:spcAft>
                        <a:buNone/>
                      </a:pPr>
                      <a:r>
                        <a:rPr lang="en" sz="1200">
                          <a:solidFill>
                            <a:schemeClr val="dk1"/>
                          </a:solidFill>
                        </a:rPr>
                        <a:t>Pou 3:</a:t>
                      </a:r>
                      <a:r>
                        <a:rPr lang="en" sz="1300">
                          <a:solidFill>
                            <a:schemeClr val="dk1"/>
                          </a:solidFill>
                        </a:rPr>
                        <a:t> </a:t>
                      </a:r>
                      <a:r>
                        <a:rPr lang="en" sz="1200" b="1">
                          <a:solidFill>
                            <a:schemeClr val="dk1"/>
                          </a:solidFill>
                        </a:rPr>
                        <a:t>CULTURALLY RESPONSIVE &amp; RELATIONAL PEDAGOGY</a:t>
                      </a:r>
                      <a:endParaRPr sz="900" b="1">
                        <a:solidFill>
                          <a:schemeClr val="dk1"/>
                        </a:solidFill>
                      </a:endParaRPr>
                    </a:p>
                  </a:txBody>
                  <a:tcPr marL="63500" marR="63500" marT="63500" marB="63500"/>
                </a:tc>
                <a:extLst>
                  <a:ext uri="{0D108BD9-81ED-4DB2-BD59-A6C34878D82A}">
                    <a16:rowId xmlns:a16="http://schemas.microsoft.com/office/drawing/2014/main" val="10000"/>
                  </a:ext>
                </a:extLst>
              </a:tr>
              <a:tr h="2605925">
                <a:tc>
                  <a:txBody>
                    <a:bodyPr/>
                    <a:lstStyle/>
                    <a:p>
                      <a:pPr marL="0" lvl="0" indent="0" algn="l" rtl="0">
                        <a:spcBef>
                          <a:spcPts val="0"/>
                        </a:spcBef>
                        <a:spcAft>
                          <a:spcPts val="0"/>
                        </a:spcAft>
                        <a:buNone/>
                      </a:pPr>
                      <a:r>
                        <a:rPr lang="en" sz="1000" b="1">
                          <a:solidFill>
                            <a:schemeClr val="dk1"/>
                          </a:solidFill>
                        </a:rPr>
                        <a:t>NKII Statement:</a:t>
                      </a:r>
                      <a:r>
                        <a:rPr lang="en" sz="1200" b="1">
                          <a:solidFill>
                            <a:schemeClr val="dk1"/>
                          </a:solidFill>
                        </a:rPr>
                        <a:t> </a:t>
                      </a:r>
                      <a:r>
                        <a:rPr lang="en" sz="1000">
                          <a:solidFill>
                            <a:schemeClr val="dk1"/>
                          </a:solidFill>
                        </a:rPr>
                        <a:t>Tino Rangatiratanga (self management / Self empowerment)</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We acknowledge Ngati Kahungunu control their tikanga, resources and people and allow them to manage their own affairs as iwi and hapu in a way that aligns with their customs and values.</a:t>
                      </a:r>
                      <a:endParaRPr sz="1000">
                        <a:solidFill>
                          <a:schemeClr val="dk1"/>
                        </a:solidFill>
                      </a:endParaRPr>
                    </a:p>
                  </a:txBody>
                  <a:tcPr marL="63500" marR="63500" marT="63500" marB="63500"/>
                </a:tc>
                <a:tc>
                  <a:txBody>
                    <a:bodyPr/>
                    <a:lstStyle/>
                    <a:p>
                      <a:pPr marL="0" lvl="0" indent="0" algn="l" rtl="0">
                        <a:spcBef>
                          <a:spcPts val="0"/>
                        </a:spcBef>
                        <a:spcAft>
                          <a:spcPts val="0"/>
                        </a:spcAft>
                        <a:buNone/>
                      </a:pPr>
                      <a:r>
                        <a:rPr lang="en" sz="1000" b="1">
                          <a:solidFill>
                            <a:schemeClr val="dk1"/>
                          </a:solidFill>
                        </a:rPr>
                        <a:t>NKII Statement:</a:t>
                      </a:r>
                      <a:r>
                        <a:rPr lang="en" sz="1200" b="1">
                          <a:solidFill>
                            <a:schemeClr val="dk1"/>
                          </a:solidFill>
                        </a:rPr>
                        <a:t> </a:t>
                      </a:r>
                      <a:r>
                        <a:rPr lang="en" sz="1000">
                          <a:solidFill>
                            <a:schemeClr val="dk1"/>
                          </a:solidFill>
                        </a:rPr>
                        <a:t>Te Matauranga Maori (Knowledge)</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Maori Knowledge includes traditions, values, concepts, philosophies, world views and understandings derived from uniquely Maori cultural points of view which incorporates Ngati Kahungunu Tikanga.</a:t>
                      </a:r>
                      <a:endParaRPr sz="1000" b="1">
                        <a:solidFill>
                          <a:schemeClr val="dk1"/>
                        </a:solidFill>
                      </a:endParaRPr>
                    </a:p>
                  </a:txBody>
                  <a:tcPr marL="63500" marR="63500" marT="63500" marB="63500"/>
                </a:tc>
                <a:tc>
                  <a:txBody>
                    <a:bodyPr/>
                    <a:lstStyle/>
                    <a:p>
                      <a:pPr marL="0" lvl="0" indent="0" algn="l" rtl="0">
                        <a:spcBef>
                          <a:spcPts val="0"/>
                        </a:spcBef>
                        <a:spcAft>
                          <a:spcPts val="0"/>
                        </a:spcAft>
                        <a:buNone/>
                      </a:pPr>
                      <a:r>
                        <a:rPr lang="en" sz="1000" b="1">
                          <a:solidFill>
                            <a:schemeClr val="dk1"/>
                          </a:solidFill>
                        </a:rPr>
                        <a:t>NKII Statement:</a:t>
                      </a:r>
                      <a:r>
                        <a:rPr lang="en" sz="1200" b="1">
                          <a:solidFill>
                            <a:schemeClr val="dk1"/>
                          </a:solidFill>
                        </a:rPr>
                        <a:t> </a:t>
                      </a:r>
                      <a:r>
                        <a:rPr lang="en" sz="1000">
                          <a:solidFill>
                            <a:schemeClr val="dk1"/>
                          </a:solidFill>
                        </a:rPr>
                        <a:t>Maramatanga (understanding / enlightenment)</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Focus on improvement and growth and advanced educational aspirations, achievements and success for akonga.</a:t>
                      </a:r>
                      <a:endParaRPr sz="1000">
                        <a:solidFill>
                          <a:schemeClr val="dk1"/>
                        </a:solidFill>
                      </a:endParaRPr>
                    </a:p>
                  </a:txBody>
                  <a:tcPr marL="63500" marR="63500" marT="63500" marB="63500"/>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25"/>
        <p:cNvGrpSpPr/>
        <p:nvPr/>
      </p:nvGrpSpPr>
      <p:grpSpPr>
        <a:xfrm>
          <a:off x="0" y="0"/>
          <a:ext cx="0" cy="0"/>
          <a:chOff x="0" y="0"/>
          <a:chExt cx="0" cy="0"/>
        </a:xfrm>
      </p:grpSpPr>
      <p:sp>
        <p:nvSpPr>
          <p:cNvPr id="126" name="Google Shape;126;p28"/>
          <p:cNvSpPr txBox="1"/>
          <p:nvPr/>
        </p:nvSpPr>
        <p:spPr>
          <a:xfrm>
            <a:off x="1801225" y="0"/>
            <a:ext cx="5713800" cy="954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rgbClr val="000000"/>
              </a:buClr>
              <a:buSzPts val="2200"/>
              <a:buFont typeface="Arial"/>
              <a:buNone/>
            </a:pPr>
            <a:r>
              <a:rPr lang="en" sz="2200">
                <a:solidFill>
                  <a:srgbClr val="FFEB38"/>
                </a:solidFill>
                <a:latin typeface="Archivo Black"/>
                <a:ea typeface="Archivo Black"/>
                <a:cs typeface="Archivo Black"/>
                <a:sym typeface="Archivo Black"/>
              </a:rPr>
              <a:t>           William Colenso College</a:t>
            </a:r>
            <a:endParaRPr sz="2200">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Te Kāreti o Wiremu Koroneho</a:t>
            </a:r>
            <a:endParaRPr i="1">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Mahere Rautaki - Annual Plan 2024-2025</a:t>
            </a:r>
            <a:endParaRPr i="1">
              <a:solidFill>
                <a:srgbClr val="FFEB38"/>
              </a:solidFill>
              <a:latin typeface="Archivo Black"/>
              <a:ea typeface="Archivo Black"/>
              <a:cs typeface="Archivo Black"/>
              <a:sym typeface="Archivo Black"/>
            </a:endParaRPr>
          </a:p>
        </p:txBody>
      </p:sp>
      <p:pic>
        <p:nvPicPr>
          <p:cNvPr id="127" name="Google Shape;127;p28"/>
          <p:cNvPicPr preferRelativeResize="0"/>
          <p:nvPr/>
        </p:nvPicPr>
        <p:blipFill rotWithShape="1">
          <a:blip r:embed="rId3">
            <a:alphaModFix/>
          </a:blip>
          <a:srcRect/>
          <a:stretch/>
        </p:blipFill>
        <p:spPr>
          <a:xfrm>
            <a:off x="7702075" y="0"/>
            <a:ext cx="1441925" cy="564350"/>
          </a:xfrm>
          <a:prstGeom prst="rect">
            <a:avLst/>
          </a:prstGeom>
          <a:noFill/>
          <a:ln>
            <a:noFill/>
          </a:ln>
        </p:spPr>
      </p:pic>
      <p:pic>
        <p:nvPicPr>
          <p:cNvPr id="128" name="Google Shape;128;p28"/>
          <p:cNvPicPr preferRelativeResize="0"/>
          <p:nvPr/>
        </p:nvPicPr>
        <p:blipFill rotWithShape="1">
          <a:blip r:embed="rId4">
            <a:alphaModFix/>
          </a:blip>
          <a:srcRect/>
          <a:stretch/>
        </p:blipFill>
        <p:spPr>
          <a:xfrm>
            <a:off x="0" y="0"/>
            <a:ext cx="1801225" cy="5113300"/>
          </a:xfrm>
          <a:prstGeom prst="rect">
            <a:avLst/>
          </a:prstGeom>
          <a:noFill/>
          <a:ln>
            <a:noFill/>
          </a:ln>
        </p:spPr>
      </p:pic>
      <p:sp>
        <p:nvSpPr>
          <p:cNvPr id="129" name="Google Shape;129;p28"/>
          <p:cNvSpPr txBox="1"/>
          <p:nvPr/>
        </p:nvSpPr>
        <p:spPr>
          <a:xfrm>
            <a:off x="1911300" y="940750"/>
            <a:ext cx="7174800" cy="46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800">
                <a:solidFill>
                  <a:srgbClr val="FFFFFF"/>
                </a:solidFill>
              </a:rPr>
              <a:t> </a:t>
            </a:r>
            <a:r>
              <a:rPr lang="en" sz="1800" b="1">
                <a:solidFill>
                  <a:srgbClr val="FFFFFF"/>
                </a:solidFill>
              </a:rPr>
              <a:t>     </a:t>
            </a:r>
            <a:r>
              <a:rPr lang="en" b="1">
                <a:solidFill>
                  <a:schemeClr val="lt2"/>
                </a:solidFill>
              </a:rPr>
              <a:t>We give practical effect and mana to the principles of Te Tiriti o Waitangi. </a:t>
            </a:r>
            <a:endParaRPr sz="1600" b="1">
              <a:solidFill>
                <a:schemeClr val="dk1"/>
              </a:solidFill>
            </a:endParaRPr>
          </a:p>
        </p:txBody>
      </p:sp>
      <p:sp>
        <p:nvSpPr>
          <p:cNvPr id="130" name="Google Shape;130;p28"/>
          <p:cNvSpPr txBox="1"/>
          <p:nvPr/>
        </p:nvSpPr>
        <p:spPr>
          <a:xfrm>
            <a:off x="2303425" y="4392975"/>
            <a:ext cx="6152400" cy="369300"/>
          </a:xfrm>
          <a:prstGeom prst="rect">
            <a:avLst/>
          </a:prstGeom>
          <a:noFill/>
          <a:ln>
            <a:noFill/>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endParaRPr sz="1200" b="1" i="1">
              <a:solidFill>
                <a:schemeClr val="dk1"/>
              </a:solidFill>
            </a:endParaRPr>
          </a:p>
        </p:txBody>
      </p:sp>
      <p:graphicFrame>
        <p:nvGraphicFramePr>
          <p:cNvPr id="131" name="Google Shape;131;p28"/>
          <p:cNvGraphicFramePr/>
          <p:nvPr/>
        </p:nvGraphicFramePr>
        <p:xfrm>
          <a:off x="1801225" y="1507525"/>
          <a:ext cx="3000000" cy="3000000"/>
        </p:xfrm>
        <a:graphic>
          <a:graphicData uri="http://schemas.openxmlformats.org/drawingml/2006/table">
            <a:tbl>
              <a:tblPr>
                <a:noFill/>
                <a:tableStyleId>{51779237-C555-434E-9A89-219F27B0B241}</a:tableStyleId>
              </a:tblPr>
              <a:tblGrid>
                <a:gridCol w="2026325">
                  <a:extLst>
                    <a:ext uri="{9D8B030D-6E8A-4147-A177-3AD203B41FA5}">
                      <a16:colId xmlns:a16="http://schemas.microsoft.com/office/drawing/2014/main" val="20000"/>
                    </a:ext>
                  </a:extLst>
                </a:gridCol>
                <a:gridCol w="2293975">
                  <a:extLst>
                    <a:ext uri="{9D8B030D-6E8A-4147-A177-3AD203B41FA5}">
                      <a16:colId xmlns:a16="http://schemas.microsoft.com/office/drawing/2014/main" val="20001"/>
                    </a:ext>
                  </a:extLst>
                </a:gridCol>
                <a:gridCol w="1211725">
                  <a:extLst>
                    <a:ext uri="{9D8B030D-6E8A-4147-A177-3AD203B41FA5}">
                      <a16:colId xmlns:a16="http://schemas.microsoft.com/office/drawing/2014/main" val="20002"/>
                    </a:ext>
                  </a:extLst>
                </a:gridCol>
                <a:gridCol w="1752850">
                  <a:extLst>
                    <a:ext uri="{9D8B030D-6E8A-4147-A177-3AD203B41FA5}">
                      <a16:colId xmlns:a16="http://schemas.microsoft.com/office/drawing/2014/main" val="20003"/>
                    </a:ext>
                  </a:extLst>
                </a:gridCol>
              </a:tblGrid>
              <a:tr h="586275">
                <a:tc>
                  <a:txBody>
                    <a:bodyPr/>
                    <a:lstStyle/>
                    <a:p>
                      <a:pPr marL="0" lvl="0" indent="0" algn="l" rtl="0">
                        <a:spcBef>
                          <a:spcPts val="0"/>
                        </a:spcBef>
                        <a:spcAft>
                          <a:spcPts val="0"/>
                        </a:spcAft>
                        <a:buNone/>
                      </a:pPr>
                      <a:r>
                        <a:rPr lang="en" sz="1000" b="1">
                          <a:solidFill>
                            <a:schemeClr val="dk1"/>
                          </a:solidFill>
                        </a:rPr>
                        <a:t> Pou 1: NGA UARA - OUR VALUES</a:t>
                      </a:r>
                      <a:endParaRPr sz="1000" b="1">
                        <a:solidFill>
                          <a:schemeClr val="dk1"/>
                        </a:solidFill>
                      </a:endParaRPr>
                    </a:p>
                    <a:p>
                      <a:pPr marL="0" lvl="0" indent="0" algn="l" rtl="0">
                        <a:spcBef>
                          <a:spcPts val="0"/>
                        </a:spcBef>
                        <a:spcAft>
                          <a:spcPts val="0"/>
                        </a:spcAft>
                        <a:buNone/>
                      </a:pPr>
                      <a:endParaRPr sz="1200">
                        <a:solidFill>
                          <a:schemeClr val="dk1"/>
                        </a:solidFill>
                      </a:endParaRPr>
                    </a:p>
                  </a:txBody>
                  <a:tcPr marL="63500" marR="63500" marT="63500" marB="63500"/>
                </a:tc>
                <a:tc>
                  <a:txBody>
                    <a:bodyPr/>
                    <a:lstStyle/>
                    <a:p>
                      <a:pPr marL="0" lvl="0" indent="0" algn="l" rtl="0">
                        <a:spcBef>
                          <a:spcPts val="0"/>
                        </a:spcBef>
                        <a:spcAft>
                          <a:spcPts val="0"/>
                        </a:spcAft>
                        <a:buNone/>
                      </a:pPr>
                      <a:r>
                        <a:rPr lang="en" sz="1000" b="1">
                          <a:solidFill>
                            <a:schemeClr val="dk1"/>
                          </a:solidFill>
                        </a:rPr>
                        <a:t>Action to achieve</a:t>
                      </a:r>
                      <a:endParaRPr sz="1000" b="1">
                        <a:solidFill>
                          <a:schemeClr val="dk1"/>
                        </a:solidFill>
                      </a:endParaRPr>
                    </a:p>
                  </a:txBody>
                  <a:tcPr marL="63500" marR="63500" marT="63500" marB="63500"/>
                </a:tc>
                <a:tc>
                  <a:txBody>
                    <a:bodyPr/>
                    <a:lstStyle/>
                    <a:p>
                      <a:pPr marL="0" lvl="0" indent="0" algn="l" rtl="0">
                        <a:spcBef>
                          <a:spcPts val="0"/>
                        </a:spcBef>
                        <a:spcAft>
                          <a:spcPts val="0"/>
                        </a:spcAft>
                        <a:buNone/>
                      </a:pPr>
                      <a:r>
                        <a:rPr lang="en" sz="1000" b="1">
                          <a:solidFill>
                            <a:schemeClr val="dk1"/>
                          </a:solidFill>
                        </a:rPr>
                        <a:t>Led By</a:t>
                      </a:r>
                      <a:endParaRPr sz="1000" b="1">
                        <a:solidFill>
                          <a:schemeClr val="dk1"/>
                        </a:solidFill>
                      </a:endParaRPr>
                    </a:p>
                  </a:txBody>
                  <a:tcPr marL="63500" marR="63500" marT="63500" marB="63500"/>
                </a:tc>
                <a:tc>
                  <a:txBody>
                    <a:bodyPr/>
                    <a:lstStyle/>
                    <a:p>
                      <a:pPr marL="0" lvl="0" indent="0" algn="l" rtl="0">
                        <a:spcBef>
                          <a:spcPts val="0"/>
                        </a:spcBef>
                        <a:spcAft>
                          <a:spcPts val="0"/>
                        </a:spcAft>
                        <a:buNone/>
                      </a:pPr>
                      <a:r>
                        <a:rPr lang="en" sz="1000" b="1">
                          <a:solidFill>
                            <a:schemeClr val="dk1"/>
                          </a:solidFill>
                        </a:rPr>
                        <a:t>Time Frame</a:t>
                      </a:r>
                      <a:endParaRPr sz="1000" b="1">
                        <a:solidFill>
                          <a:schemeClr val="dk1"/>
                        </a:solidFill>
                      </a:endParaRPr>
                    </a:p>
                  </a:txBody>
                  <a:tcPr marL="63500" marR="63500" marT="63500" marB="63500"/>
                </a:tc>
                <a:extLst>
                  <a:ext uri="{0D108BD9-81ED-4DB2-BD59-A6C34878D82A}">
                    <a16:rowId xmlns:a16="http://schemas.microsoft.com/office/drawing/2014/main" val="10000"/>
                  </a:ext>
                </a:extLst>
              </a:tr>
              <a:tr h="3019500">
                <a:tc>
                  <a:txBody>
                    <a:bodyPr/>
                    <a:lstStyle/>
                    <a:p>
                      <a:pPr marL="0" lvl="0" indent="0" algn="l" rtl="0">
                        <a:spcBef>
                          <a:spcPts val="0"/>
                        </a:spcBef>
                        <a:spcAft>
                          <a:spcPts val="0"/>
                        </a:spcAft>
                        <a:buNone/>
                      </a:pPr>
                      <a:r>
                        <a:rPr lang="en" sz="1000">
                          <a:solidFill>
                            <a:schemeClr val="dk1"/>
                          </a:solidFill>
                        </a:rPr>
                        <a:t>To meet the aspirations of</a:t>
                      </a:r>
                      <a:r>
                        <a:rPr lang="en" sz="1000" b="1">
                          <a:solidFill>
                            <a:schemeClr val="dk1"/>
                          </a:solidFill>
                        </a:rPr>
                        <a:t> </a:t>
                      </a:r>
                      <a:endParaRPr sz="1000" b="1">
                        <a:solidFill>
                          <a:schemeClr val="dk1"/>
                        </a:solidFill>
                      </a:endParaRPr>
                    </a:p>
                    <a:p>
                      <a:pPr marL="0" lvl="0" indent="0" algn="l" rtl="0">
                        <a:spcBef>
                          <a:spcPts val="0"/>
                        </a:spcBef>
                        <a:spcAft>
                          <a:spcPts val="0"/>
                        </a:spcAft>
                        <a:buNone/>
                      </a:pPr>
                      <a:r>
                        <a:rPr lang="en" sz="1000">
                          <a:solidFill>
                            <a:schemeClr val="dk1"/>
                          </a:solidFill>
                        </a:rPr>
                        <a:t>our school community, we will focus on developing respectful, positive and productive relationships by nurturing our school values of Manaakitanga, Whanaungatanga and Hirangatanga.</a:t>
                      </a:r>
                      <a:endParaRPr sz="1000">
                        <a:solidFill>
                          <a:schemeClr val="dk1"/>
                        </a:solidFill>
                      </a:endParaRPr>
                    </a:p>
                    <a:p>
                      <a:pPr marL="45720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r>
                        <a:rPr lang="en" sz="1000" b="1">
                          <a:solidFill>
                            <a:schemeClr val="dk1"/>
                          </a:solidFill>
                        </a:rPr>
                        <a:t>NELP 1: Learners at the centre</a:t>
                      </a:r>
                      <a:endParaRPr sz="1000" b="1">
                        <a:solidFill>
                          <a:schemeClr val="dk1"/>
                        </a:solidFill>
                      </a:endParaRPr>
                    </a:p>
                    <a:p>
                      <a:pPr marL="0" lvl="0" indent="0" algn="l" rtl="0">
                        <a:spcBef>
                          <a:spcPts val="0"/>
                        </a:spcBef>
                        <a:spcAft>
                          <a:spcPts val="0"/>
                        </a:spcAft>
                        <a:buNone/>
                      </a:pPr>
                      <a:r>
                        <a:rPr lang="en" sz="1000" b="1">
                          <a:solidFill>
                            <a:schemeClr val="dk1"/>
                          </a:solidFill>
                        </a:rPr>
                        <a:t>NELP 2. Barrier Free Access</a:t>
                      </a:r>
                      <a:endParaRPr sz="1000" b="1">
                        <a:solidFill>
                          <a:schemeClr val="dk1"/>
                        </a:solidFill>
                      </a:endParaRPr>
                    </a:p>
                    <a:p>
                      <a:pPr marL="0" lvl="0" indent="0" algn="l" rtl="0">
                        <a:spcBef>
                          <a:spcPts val="0"/>
                        </a:spcBef>
                        <a:spcAft>
                          <a:spcPts val="0"/>
                        </a:spcAft>
                        <a:buNone/>
                      </a:pPr>
                      <a:r>
                        <a:rPr lang="en" sz="1000" b="1">
                          <a:solidFill>
                            <a:schemeClr val="dk1"/>
                          </a:solidFill>
                        </a:rPr>
                        <a:t>NELP 3: Quality Teaching and Leadership</a:t>
                      </a:r>
                      <a:endParaRPr sz="1000" b="1">
                        <a:solidFill>
                          <a:schemeClr val="dk1"/>
                        </a:solidFill>
                      </a:endParaRPr>
                    </a:p>
                    <a:p>
                      <a:pPr marL="0" lvl="0" indent="0" algn="l" rtl="0">
                        <a:spcBef>
                          <a:spcPts val="0"/>
                        </a:spcBef>
                        <a:spcAft>
                          <a:spcPts val="0"/>
                        </a:spcAft>
                        <a:buNone/>
                      </a:pPr>
                      <a:endParaRPr sz="1000" b="1">
                        <a:solidFill>
                          <a:schemeClr val="dk1"/>
                        </a:solidFill>
                      </a:endParaRPr>
                    </a:p>
                    <a:p>
                      <a:pPr marL="0" lvl="0" indent="0" algn="l" rtl="0">
                        <a:spcBef>
                          <a:spcPts val="0"/>
                        </a:spcBef>
                        <a:spcAft>
                          <a:spcPts val="0"/>
                        </a:spcAft>
                        <a:buNone/>
                      </a:pPr>
                      <a:r>
                        <a:rPr lang="en" sz="1000" b="1">
                          <a:solidFill>
                            <a:schemeClr val="dk1"/>
                          </a:solidFill>
                        </a:rPr>
                        <a:t>Priority 1,2,3, 5,6,</a:t>
                      </a:r>
                      <a:endParaRPr sz="1000" b="1">
                        <a:solidFill>
                          <a:schemeClr val="dk1"/>
                        </a:solidFill>
                      </a:endParaRPr>
                    </a:p>
                  </a:txBody>
                  <a:tcPr marL="63500" marR="63500" marT="63500" marB="63500"/>
                </a:tc>
                <a:tc>
                  <a:txBody>
                    <a:bodyPr/>
                    <a:lstStyle/>
                    <a:p>
                      <a:pPr marL="0" lvl="0" indent="0" algn="l" rtl="0">
                        <a:spcBef>
                          <a:spcPts val="0"/>
                        </a:spcBef>
                        <a:spcAft>
                          <a:spcPts val="0"/>
                        </a:spcAft>
                        <a:buNone/>
                      </a:pPr>
                      <a:r>
                        <a:rPr lang="en" sz="1000">
                          <a:solidFill>
                            <a:schemeClr val="dk1"/>
                          </a:solidFill>
                        </a:rPr>
                        <a:t>Focus on Whanaungatanga., (belonging) as individuals, as classes, as a school.</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Focus on Manaakitanga (respectful relationships)</a:t>
                      </a:r>
                      <a:endParaRPr sz="1000">
                        <a:solidFill>
                          <a:schemeClr val="dk1"/>
                        </a:solidFill>
                      </a:endParaRPr>
                    </a:p>
                    <a:p>
                      <a:pPr marL="0" lvl="0" indent="0" algn="l" rtl="0">
                        <a:spcBef>
                          <a:spcPts val="0"/>
                        </a:spcBef>
                        <a:spcAft>
                          <a:spcPts val="0"/>
                        </a:spcAft>
                        <a:buNone/>
                      </a:pPr>
                      <a:r>
                        <a:rPr lang="en" sz="1000">
                          <a:solidFill>
                            <a:schemeClr val="dk1"/>
                          </a:solidFill>
                        </a:rPr>
                        <a:t>as individuals, as classes, as a school.</a:t>
                      </a:r>
                      <a:endParaRPr sz="1000">
                        <a:solidFill>
                          <a:schemeClr val="dk1"/>
                        </a:solidFill>
                      </a:endParaRPr>
                    </a:p>
                    <a:p>
                      <a:pPr marL="457200" lvl="0" indent="0" algn="l" rtl="0">
                        <a:spcBef>
                          <a:spcPts val="0"/>
                        </a:spcBef>
                        <a:spcAft>
                          <a:spcPts val="0"/>
                        </a:spcAft>
                        <a:buNone/>
                      </a:pPr>
                      <a:endParaRPr sz="1000">
                        <a:solidFill>
                          <a:schemeClr val="dk1"/>
                        </a:solidFill>
                      </a:endParaRPr>
                    </a:p>
                    <a:p>
                      <a:pPr marL="45720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Focus on Hirangatanga (high expectations) as individuals, as classes, as a school.</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txBody>
                  <a:tcPr marL="63500" marR="63500" marT="63500" marB="63500"/>
                </a:tc>
                <a:tc>
                  <a:txBody>
                    <a:bodyPr/>
                    <a:lstStyle/>
                    <a:p>
                      <a:pPr marL="0" lvl="0" indent="0" algn="l" rtl="0">
                        <a:spcBef>
                          <a:spcPts val="0"/>
                        </a:spcBef>
                        <a:spcAft>
                          <a:spcPts val="0"/>
                        </a:spcAft>
                        <a:buNone/>
                      </a:pPr>
                      <a:r>
                        <a:rPr lang="en" sz="1000">
                          <a:solidFill>
                            <a:schemeClr val="dk1"/>
                          </a:solidFill>
                        </a:rPr>
                        <a:t>SLT </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SLT</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SLT</a:t>
                      </a:r>
                      <a:endParaRPr sz="1000">
                        <a:solidFill>
                          <a:schemeClr val="dk1"/>
                        </a:solidFill>
                      </a:endParaRPr>
                    </a:p>
                  </a:txBody>
                  <a:tcPr marL="63500" marR="63500" marT="63500" marB="63500"/>
                </a:tc>
                <a:tc>
                  <a:txBody>
                    <a:bodyPr/>
                    <a:lstStyle/>
                    <a:p>
                      <a:pPr marL="0" lvl="0" indent="0" algn="l" rtl="0">
                        <a:spcBef>
                          <a:spcPts val="0"/>
                        </a:spcBef>
                        <a:spcAft>
                          <a:spcPts val="0"/>
                        </a:spcAft>
                        <a:buNone/>
                      </a:pPr>
                      <a:r>
                        <a:rPr lang="en" sz="1000" b="1">
                          <a:solidFill>
                            <a:schemeClr val="dk1"/>
                          </a:solidFill>
                        </a:rPr>
                        <a:t>T</a:t>
                      </a:r>
                      <a:r>
                        <a:rPr lang="en" sz="1000">
                          <a:solidFill>
                            <a:schemeClr val="dk1"/>
                          </a:solidFill>
                        </a:rPr>
                        <a:t>erm 1: Focus on Whanaungatanga: </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Term 2:  Focus on </a:t>
                      </a:r>
                      <a:endParaRPr sz="1000">
                        <a:solidFill>
                          <a:schemeClr val="dk1"/>
                        </a:solidFill>
                      </a:endParaRPr>
                    </a:p>
                    <a:p>
                      <a:pPr marL="0" lvl="0" indent="0" algn="l" rtl="0">
                        <a:spcBef>
                          <a:spcPts val="0"/>
                        </a:spcBef>
                        <a:spcAft>
                          <a:spcPts val="0"/>
                        </a:spcAft>
                        <a:buNone/>
                      </a:pPr>
                      <a:r>
                        <a:rPr lang="en" sz="1000">
                          <a:solidFill>
                            <a:schemeClr val="dk1"/>
                          </a:solidFill>
                        </a:rPr>
                        <a:t>Manaakitanga </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Term 3 / 4 Focus on Hirangatanga </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b="1">
                        <a:solidFill>
                          <a:schemeClr val="dk1"/>
                        </a:solidFill>
                      </a:endParaRPr>
                    </a:p>
                    <a:p>
                      <a:pPr marL="0" lvl="0" indent="0" algn="l" rtl="0">
                        <a:spcBef>
                          <a:spcPts val="0"/>
                        </a:spcBef>
                        <a:spcAft>
                          <a:spcPts val="0"/>
                        </a:spcAft>
                        <a:buNone/>
                      </a:pPr>
                      <a:endParaRPr sz="1000" b="1">
                        <a:solidFill>
                          <a:schemeClr val="dk1"/>
                        </a:solidFill>
                      </a:endParaRPr>
                    </a:p>
                    <a:p>
                      <a:pPr marL="0" lvl="0" indent="0" algn="l" rtl="0">
                        <a:spcBef>
                          <a:spcPts val="0"/>
                        </a:spcBef>
                        <a:spcAft>
                          <a:spcPts val="0"/>
                        </a:spcAft>
                        <a:buNone/>
                      </a:pPr>
                      <a:endParaRPr sz="1000">
                        <a:solidFill>
                          <a:schemeClr val="dk1"/>
                        </a:solidFill>
                      </a:endParaRPr>
                    </a:p>
                  </a:txBody>
                  <a:tcPr marL="63500" marR="63500" marT="63500" marB="63500"/>
                </a:tc>
                <a:extLst>
                  <a:ext uri="{0D108BD9-81ED-4DB2-BD59-A6C34878D82A}">
                    <a16:rowId xmlns:a16="http://schemas.microsoft.com/office/drawing/2014/main" val="10001"/>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36"/>
        <p:cNvGrpSpPr/>
        <p:nvPr/>
      </p:nvGrpSpPr>
      <p:grpSpPr>
        <a:xfrm>
          <a:off x="0" y="0"/>
          <a:ext cx="0" cy="0"/>
          <a:chOff x="0" y="0"/>
          <a:chExt cx="0" cy="0"/>
        </a:xfrm>
      </p:grpSpPr>
      <p:sp>
        <p:nvSpPr>
          <p:cNvPr id="137" name="Google Shape;137;p29"/>
          <p:cNvSpPr txBox="1"/>
          <p:nvPr/>
        </p:nvSpPr>
        <p:spPr>
          <a:xfrm>
            <a:off x="1801225" y="0"/>
            <a:ext cx="5713800" cy="954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rgbClr val="000000"/>
              </a:buClr>
              <a:buSzPts val="2200"/>
              <a:buFont typeface="Arial"/>
              <a:buNone/>
            </a:pPr>
            <a:r>
              <a:rPr lang="en" sz="2200">
                <a:solidFill>
                  <a:srgbClr val="FFEB38"/>
                </a:solidFill>
                <a:latin typeface="Archivo Black"/>
                <a:ea typeface="Archivo Black"/>
                <a:cs typeface="Archivo Black"/>
                <a:sym typeface="Archivo Black"/>
              </a:rPr>
              <a:t>           William Colenso College</a:t>
            </a:r>
            <a:endParaRPr sz="2200">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Te Kāreti o Wiremu Koroneho</a:t>
            </a:r>
            <a:endParaRPr i="1">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Mahere Rautaki - Annual Plan 2024-2025</a:t>
            </a:r>
            <a:endParaRPr i="1">
              <a:solidFill>
                <a:srgbClr val="FFEB38"/>
              </a:solidFill>
              <a:latin typeface="Archivo Black"/>
              <a:ea typeface="Archivo Black"/>
              <a:cs typeface="Archivo Black"/>
              <a:sym typeface="Archivo Black"/>
            </a:endParaRPr>
          </a:p>
        </p:txBody>
      </p:sp>
      <p:pic>
        <p:nvPicPr>
          <p:cNvPr id="138" name="Google Shape;138;p29"/>
          <p:cNvPicPr preferRelativeResize="0"/>
          <p:nvPr/>
        </p:nvPicPr>
        <p:blipFill rotWithShape="1">
          <a:blip r:embed="rId3">
            <a:alphaModFix/>
          </a:blip>
          <a:srcRect/>
          <a:stretch/>
        </p:blipFill>
        <p:spPr>
          <a:xfrm>
            <a:off x="7702075" y="0"/>
            <a:ext cx="1441925" cy="564350"/>
          </a:xfrm>
          <a:prstGeom prst="rect">
            <a:avLst/>
          </a:prstGeom>
          <a:noFill/>
          <a:ln>
            <a:noFill/>
          </a:ln>
        </p:spPr>
      </p:pic>
      <p:pic>
        <p:nvPicPr>
          <p:cNvPr id="139" name="Google Shape;139;p29"/>
          <p:cNvPicPr preferRelativeResize="0"/>
          <p:nvPr/>
        </p:nvPicPr>
        <p:blipFill rotWithShape="1">
          <a:blip r:embed="rId4">
            <a:alphaModFix/>
          </a:blip>
          <a:srcRect/>
          <a:stretch/>
        </p:blipFill>
        <p:spPr>
          <a:xfrm>
            <a:off x="0" y="0"/>
            <a:ext cx="1801225" cy="5113300"/>
          </a:xfrm>
          <a:prstGeom prst="rect">
            <a:avLst/>
          </a:prstGeom>
          <a:noFill/>
          <a:ln>
            <a:noFill/>
          </a:ln>
        </p:spPr>
      </p:pic>
      <p:sp>
        <p:nvSpPr>
          <p:cNvPr id="140" name="Google Shape;140;p29"/>
          <p:cNvSpPr txBox="1"/>
          <p:nvPr/>
        </p:nvSpPr>
        <p:spPr>
          <a:xfrm>
            <a:off x="1911300" y="940750"/>
            <a:ext cx="7174800" cy="46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800">
                <a:solidFill>
                  <a:srgbClr val="FFFFFF"/>
                </a:solidFill>
              </a:rPr>
              <a:t> </a:t>
            </a:r>
            <a:r>
              <a:rPr lang="en" sz="1800" b="1">
                <a:solidFill>
                  <a:srgbClr val="FFFFFF"/>
                </a:solidFill>
              </a:rPr>
              <a:t>      </a:t>
            </a:r>
            <a:r>
              <a:rPr lang="en" b="1">
                <a:solidFill>
                  <a:schemeClr val="lt2"/>
                </a:solidFill>
              </a:rPr>
              <a:t>We give practical effect and mana to the principles of Te Tiriti o Waitangi. </a:t>
            </a:r>
            <a:endParaRPr sz="1600" b="1">
              <a:solidFill>
                <a:schemeClr val="dk1"/>
              </a:solidFill>
            </a:endParaRPr>
          </a:p>
        </p:txBody>
      </p:sp>
      <p:sp>
        <p:nvSpPr>
          <p:cNvPr id="141" name="Google Shape;141;p29"/>
          <p:cNvSpPr txBox="1"/>
          <p:nvPr/>
        </p:nvSpPr>
        <p:spPr>
          <a:xfrm>
            <a:off x="2303425" y="4392975"/>
            <a:ext cx="6152400" cy="369300"/>
          </a:xfrm>
          <a:prstGeom prst="rect">
            <a:avLst/>
          </a:prstGeom>
          <a:noFill/>
          <a:ln>
            <a:noFill/>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endParaRPr sz="1200" b="1" i="1">
              <a:solidFill>
                <a:schemeClr val="dk1"/>
              </a:solidFill>
            </a:endParaRPr>
          </a:p>
        </p:txBody>
      </p:sp>
      <p:graphicFrame>
        <p:nvGraphicFramePr>
          <p:cNvPr id="142" name="Google Shape;142;p29"/>
          <p:cNvGraphicFramePr/>
          <p:nvPr/>
        </p:nvGraphicFramePr>
        <p:xfrm>
          <a:off x="1943775" y="1402450"/>
          <a:ext cx="3000000" cy="3000000"/>
        </p:xfrm>
        <a:graphic>
          <a:graphicData uri="http://schemas.openxmlformats.org/drawingml/2006/table">
            <a:tbl>
              <a:tblPr>
                <a:noFill/>
                <a:tableStyleId>{DEA78C80-86CD-4E61-88F7-6523EEC3B438}</a:tableStyleId>
              </a:tblPr>
              <a:tblGrid>
                <a:gridCol w="2250625">
                  <a:extLst>
                    <a:ext uri="{9D8B030D-6E8A-4147-A177-3AD203B41FA5}">
                      <a16:colId xmlns:a16="http://schemas.microsoft.com/office/drawing/2014/main" val="20000"/>
                    </a:ext>
                  </a:extLst>
                </a:gridCol>
                <a:gridCol w="2128675">
                  <a:extLst>
                    <a:ext uri="{9D8B030D-6E8A-4147-A177-3AD203B41FA5}">
                      <a16:colId xmlns:a16="http://schemas.microsoft.com/office/drawing/2014/main" val="20001"/>
                    </a:ext>
                  </a:extLst>
                </a:gridCol>
                <a:gridCol w="919700">
                  <a:extLst>
                    <a:ext uri="{9D8B030D-6E8A-4147-A177-3AD203B41FA5}">
                      <a16:colId xmlns:a16="http://schemas.microsoft.com/office/drawing/2014/main" val="20002"/>
                    </a:ext>
                  </a:extLst>
                </a:gridCol>
                <a:gridCol w="1766350">
                  <a:extLst>
                    <a:ext uri="{9D8B030D-6E8A-4147-A177-3AD203B41FA5}">
                      <a16:colId xmlns:a16="http://schemas.microsoft.com/office/drawing/2014/main" val="20003"/>
                    </a:ext>
                  </a:extLst>
                </a:gridCol>
              </a:tblGrid>
              <a:tr h="322275">
                <a:tc>
                  <a:txBody>
                    <a:bodyPr/>
                    <a:lstStyle/>
                    <a:p>
                      <a:pPr marL="0" lvl="0" indent="0" algn="l" rtl="0">
                        <a:spcBef>
                          <a:spcPts val="0"/>
                        </a:spcBef>
                        <a:spcAft>
                          <a:spcPts val="0"/>
                        </a:spcAft>
                        <a:buNone/>
                      </a:pPr>
                      <a:r>
                        <a:rPr lang="en" sz="1000" b="1">
                          <a:solidFill>
                            <a:schemeClr val="dk1"/>
                          </a:solidFill>
                        </a:rPr>
                        <a:t>POU 2: HAUORA - WELLBEING</a:t>
                      </a:r>
                      <a:endParaRPr sz="1000">
                        <a:solidFill>
                          <a:schemeClr val="dk1"/>
                        </a:solidFill>
                      </a:endParaRPr>
                    </a:p>
                  </a:txBody>
                  <a:tcPr marL="91425" marR="91425" marT="91425" marB="91425"/>
                </a:tc>
                <a:tc>
                  <a:txBody>
                    <a:bodyPr/>
                    <a:lstStyle/>
                    <a:p>
                      <a:pPr marL="0" lvl="0" indent="0" algn="l" rtl="0">
                        <a:spcBef>
                          <a:spcPts val="0"/>
                        </a:spcBef>
                        <a:spcAft>
                          <a:spcPts val="0"/>
                        </a:spcAft>
                        <a:buNone/>
                      </a:pPr>
                      <a:r>
                        <a:rPr lang="en" sz="1000" b="1">
                          <a:solidFill>
                            <a:schemeClr val="dk1"/>
                          </a:solidFill>
                        </a:rPr>
                        <a:t>Action to achieve</a:t>
                      </a:r>
                      <a:endParaRPr sz="1000" b="1">
                        <a:solidFill>
                          <a:schemeClr val="dk1"/>
                        </a:solidFill>
                      </a:endParaRPr>
                    </a:p>
                  </a:txBody>
                  <a:tcPr marL="91425" marR="91425" marT="91425" marB="91425"/>
                </a:tc>
                <a:tc>
                  <a:txBody>
                    <a:bodyPr/>
                    <a:lstStyle/>
                    <a:p>
                      <a:pPr marL="0" lvl="0" indent="0" algn="l" rtl="0">
                        <a:spcBef>
                          <a:spcPts val="0"/>
                        </a:spcBef>
                        <a:spcAft>
                          <a:spcPts val="0"/>
                        </a:spcAft>
                        <a:buNone/>
                      </a:pPr>
                      <a:r>
                        <a:rPr lang="en" sz="1000" b="1">
                          <a:solidFill>
                            <a:schemeClr val="dk1"/>
                          </a:solidFill>
                        </a:rPr>
                        <a:t>Led by</a:t>
                      </a:r>
                      <a:endParaRPr sz="1000" b="1">
                        <a:solidFill>
                          <a:schemeClr val="dk1"/>
                        </a:solidFill>
                      </a:endParaRPr>
                    </a:p>
                  </a:txBody>
                  <a:tcPr marL="91425" marR="91425" marT="91425" marB="91425"/>
                </a:tc>
                <a:tc>
                  <a:txBody>
                    <a:bodyPr/>
                    <a:lstStyle/>
                    <a:p>
                      <a:pPr marL="0" lvl="0" indent="0" algn="l" rtl="0">
                        <a:spcBef>
                          <a:spcPts val="0"/>
                        </a:spcBef>
                        <a:spcAft>
                          <a:spcPts val="0"/>
                        </a:spcAft>
                        <a:buNone/>
                      </a:pPr>
                      <a:r>
                        <a:rPr lang="en" sz="1000" b="1">
                          <a:solidFill>
                            <a:schemeClr val="dk1"/>
                          </a:solidFill>
                        </a:rPr>
                        <a:t>Time Frame</a:t>
                      </a:r>
                      <a:endParaRPr sz="1000" b="1">
                        <a:solidFill>
                          <a:schemeClr val="dk1"/>
                        </a:solidFill>
                      </a:endParaRPr>
                    </a:p>
                  </a:txBody>
                  <a:tcPr marL="91425" marR="91425" marT="91425" marB="91425"/>
                </a:tc>
                <a:extLst>
                  <a:ext uri="{0D108BD9-81ED-4DB2-BD59-A6C34878D82A}">
                    <a16:rowId xmlns:a16="http://schemas.microsoft.com/office/drawing/2014/main" val="10000"/>
                  </a:ext>
                </a:extLst>
              </a:tr>
              <a:tr h="3279225">
                <a:tc>
                  <a:txBody>
                    <a:bodyPr/>
                    <a:lstStyle/>
                    <a:p>
                      <a:pPr marL="0" lvl="0" indent="0" algn="l" rtl="0">
                        <a:spcBef>
                          <a:spcPts val="0"/>
                        </a:spcBef>
                        <a:spcAft>
                          <a:spcPts val="0"/>
                        </a:spcAft>
                        <a:buNone/>
                      </a:pPr>
                      <a:r>
                        <a:rPr lang="en" sz="900">
                          <a:solidFill>
                            <a:schemeClr val="dk1"/>
                          </a:solidFill>
                        </a:rPr>
                        <a:t>To meet the aspirations of akonga learner wellbeing will be a priority. The school will work closely with whanau and our community to understand the diverse needs of akonga.</a:t>
                      </a:r>
                      <a:endParaRPr sz="800">
                        <a:solidFill>
                          <a:schemeClr val="dk1"/>
                        </a:solidFill>
                      </a:endParaRPr>
                    </a:p>
                    <a:p>
                      <a:pPr marL="457200" lvl="0" indent="-285750" algn="l" rtl="0">
                        <a:spcBef>
                          <a:spcPts val="0"/>
                        </a:spcBef>
                        <a:spcAft>
                          <a:spcPts val="0"/>
                        </a:spcAft>
                        <a:buClr>
                          <a:schemeClr val="dk1"/>
                        </a:buClr>
                        <a:buSzPts val="900"/>
                        <a:buChar char="-"/>
                      </a:pPr>
                      <a:r>
                        <a:rPr lang="en" sz="900">
                          <a:solidFill>
                            <a:schemeClr val="dk1"/>
                          </a:solidFill>
                        </a:rPr>
                        <a:t>Support akonga to attend school by identifying and removing barriers. . We will endeavour to remove barriers by working closely with whanau and our community. </a:t>
                      </a:r>
                      <a:endParaRPr sz="900">
                        <a:solidFill>
                          <a:schemeClr val="dk1"/>
                        </a:solidFill>
                      </a:endParaRPr>
                    </a:p>
                    <a:p>
                      <a:pPr marL="457200" lvl="0" indent="-285750" algn="l" rtl="0">
                        <a:spcBef>
                          <a:spcPts val="0"/>
                        </a:spcBef>
                        <a:spcAft>
                          <a:spcPts val="0"/>
                        </a:spcAft>
                        <a:buClr>
                          <a:schemeClr val="dk1"/>
                        </a:buClr>
                        <a:buSzPts val="900"/>
                        <a:buChar char="-"/>
                      </a:pPr>
                      <a:r>
                        <a:rPr lang="en" sz="900">
                          <a:solidFill>
                            <a:schemeClr val="dk1"/>
                          </a:solidFill>
                        </a:rPr>
                        <a:t>Support staff to learn more about the diverse needs of akonga.</a:t>
                      </a:r>
                      <a:endParaRPr sz="900">
                        <a:solidFill>
                          <a:schemeClr val="dk1"/>
                        </a:solidFill>
                      </a:endParaRPr>
                    </a:p>
                    <a:p>
                      <a:pPr marL="457200" lvl="0" indent="-285750" algn="l" rtl="0">
                        <a:spcBef>
                          <a:spcPts val="0"/>
                        </a:spcBef>
                        <a:spcAft>
                          <a:spcPts val="0"/>
                        </a:spcAft>
                        <a:buClr>
                          <a:schemeClr val="dk1"/>
                        </a:buClr>
                        <a:buSzPts val="900"/>
                        <a:buChar char="-"/>
                      </a:pPr>
                      <a:endParaRPr sz="900">
                        <a:solidFill>
                          <a:schemeClr val="dk1"/>
                        </a:solidFill>
                      </a:endParaRPr>
                    </a:p>
                    <a:p>
                      <a:pPr marL="0" lvl="0" indent="0" algn="l" rtl="0">
                        <a:spcBef>
                          <a:spcPts val="0"/>
                        </a:spcBef>
                        <a:spcAft>
                          <a:spcPts val="0"/>
                        </a:spcAft>
                        <a:buNone/>
                      </a:pPr>
                      <a:r>
                        <a:rPr lang="en" sz="1000" b="1">
                          <a:solidFill>
                            <a:schemeClr val="dk1"/>
                          </a:solidFill>
                        </a:rPr>
                        <a:t>NELP 1: Learners at the centre</a:t>
                      </a:r>
                      <a:endParaRPr sz="1000" b="1">
                        <a:solidFill>
                          <a:schemeClr val="dk1"/>
                        </a:solidFill>
                      </a:endParaRPr>
                    </a:p>
                    <a:p>
                      <a:pPr marL="0" lvl="0" indent="0" algn="l" rtl="0">
                        <a:spcBef>
                          <a:spcPts val="0"/>
                        </a:spcBef>
                        <a:spcAft>
                          <a:spcPts val="0"/>
                        </a:spcAft>
                        <a:buNone/>
                      </a:pPr>
                      <a:r>
                        <a:rPr lang="en" sz="1000" b="1">
                          <a:solidFill>
                            <a:schemeClr val="dk1"/>
                          </a:solidFill>
                        </a:rPr>
                        <a:t>NELP 2. Barrier Free Access</a:t>
                      </a:r>
                      <a:endParaRPr sz="1000" b="1">
                        <a:solidFill>
                          <a:schemeClr val="dk1"/>
                        </a:solidFill>
                      </a:endParaRPr>
                    </a:p>
                    <a:p>
                      <a:pPr marL="0" lvl="0" indent="0" algn="l" rtl="0">
                        <a:spcBef>
                          <a:spcPts val="0"/>
                        </a:spcBef>
                        <a:spcAft>
                          <a:spcPts val="0"/>
                        </a:spcAft>
                        <a:buNone/>
                      </a:pPr>
                      <a:r>
                        <a:rPr lang="en" sz="1000" b="1">
                          <a:solidFill>
                            <a:schemeClr val="dk1"/>
                          </a:solidFill>
                        </a:rPr>
                        <a:t>NELP 3: Quality Teaching and Leadership</a:t>
                      </a:r>
                      <a:endParaRPr sz="1000" b="1">
                        <a:solidFill>
                          <a:schemeClr val="dk1"/>
                        </a:solidFill>
                      </a:endParaRPr>
                    </a:p>
                    <a:p>
                      <a:pPr marL="0" lvl="0" indent="0" algn="l" rtl="0">
                        <a:spcBef>
                          <a:spcPts val="0"/>
                        </a:spcBef>
                        <a:spcAft>
                          <a:spcPts val="0"/>
                        </a:spcAft>
                        <a:buNone/>
                      </a:pPr>
                      <a:r>
                        <a:rPr lang="en" sz="1000" b="1">
                          <a:solidFill>
                            <a:schemeClr val="dk1"/>
                          </a:solidFill>
                        </a:rPr>
                        <a:t>NELP 4: Future of Learning and Work</a:t>
                      </a:r>
                      <a:endParaRPr sz="1000" b="1">
                        <a:solidFill>
                          <a:schemeClr val="dk1"/>
                        </a:solidFill>
                      </a:endParaRPr>
                    </a:p>
                    <a:p>
                      <a:pPr marL="0" lvl="0" indent="0" algn="l" rtl="0">
                        <a:spcBef>
                          <a:spcPts val="0"/>
                        </a:spcBef>
                        <a:spcAft>
                          <a:spcPts val="0"/>
                        </a:spcAft>
                        <a:buNone/>
                      </a:pPr>
                      <a:r>
                        <a:rPr lang="en" sz="1000" b="1">
                          <a:solidFill>
                            <a:schemeClr val="dk1"/>
                          </a:solidFill>
                        </a:rPr>
                        <a:t>Priority: 1,2,3,4,5,6,7</a:t>
                      </a:r>
                      <a:endParaRPr sz="900">
                        <a:solidFill>
                          <a:schemeClr val="dk1"/>
                        </a:solidFill>
                      </a:endParaRPr>
                    </a:p>
                  </a:txBody>
                  <a:tcPr marL="91425" marR="91425" marT="91425" marB="91425"/>
                </a:tc>
                <a:tc>
                  <a:txBody>
                    <a:bodyPr/>
                    <a:lstStyle/>
                    <a:p>
                      <a:pPr marL="457200" lvl="0" indent="-285750" algn="l" rtl="0">
                        <a:spcBef>
                          <a:spcPts val="0"/>
                        </a:spcBef>
                        <a:spcAft>
                          <a:spcPts val="0"/>
                        </a:spcAft>
                        <a:buClr>
                          <a:schemeClr val="dk1"/>
                        </a:buClr>
                        <a:buSzPts val="900"/>
                        <a:buChar char="-"/>
                      </a:pPr>
                      <a:r>
                        <a:rPr lang="en" sz="1000">
                          <a:solidFill>
                            <a:schemeClr val="dk1"/>
                          </a:solidFill>
                        </a:rPr>
                        <a:t>PLD for staff on diverse needs of akonga.</a:t>
                      </a:r>
                      <a:endParaRPr sz="1000">
                        <a:solidFill>
                          <a:schemeClr val="dk1"/>
                        </a:solidFill>
                      </a:endParaRPr>
                    </a:p>
                    <a:p>
                      <a:pPr marL="0" lvl="0" indent="0" algn="l" rtl="0">
                        <a:spcBef>
                          <a:spcPts val="0"/>
                        </a:spcBef>
                        <a:spcAft>
                          <a:spcPts val="0"/>
                        </a:spcAft>
                        <a:buNone/>
                      </a:pPr>
                      <a:endParaRPr sz="1000">
                        <a:solidFill>
                          <a:schemeClr val="dk1"/>
                        </a:solidFill>
                      </a:endParaRPr>
                    </a:p>
                    <a:p>
                      <a:pPr marL="457200" lvl="0" indent="-292100" algn="l" rtl="0">
                        <a:spcBef>
                          <a:spcPts val="0"/>
                        </a:spcBef>
                        <a:spcAft>
                          <a:spcPts val="0"/>
                        </a:spcAft>
                        <a:buClr>
                          <a:schemeClr val="dk1"/>
                        </a:buClr>
                        <a:buSzPts val="1000"/>
                        <a:buChar char="-"/>
                      </a:pPr>
                      <a:r>
                        <a:rPr lang="en" sz="1000">
                          <a:solidFill>
                            <a:schemeClr val="dk1"/>
                          </a:solidFill>
                        </a:rPr>
                        <a:t>Attendance Focus</a:t>
                      </a:r>
                      <a:endParaRPr sz="1000">
                        <a:solidFill>
                          <a:schemeClr val="dk1"/>
                        </a:solidFill>
                      </a:endParaRPr>
                    </a:p>
                    <a:p>
                      <a:pPr marL="457200" lvl="0" indent="0" algn="l" rtl="0">
                        <a:spcBef>
                          <a:spcPts val="0"/>
                        </a:spcBef>
                        <a:spcAft>
                          <a:spcPts val="0"/>
                        </a:spcAft>
                        <a:buNone/>
                      </a:pPr>
                      <a:r>
                        <a:rPr lang="en" sz="1000">
                          <a:solidFill>
                            <a:schemeClr val="dk1"/>
                          </a:solidFill>
                        </a:rPr>
                        <a:t>Deans / Form Teachers to focus on attendance and engagement</a:t>
                      </a:r>
                      <a:endParaRPr sz="1000">
                        <a:solidFill>
                          <a:schemeClr val="dk1"/>
                        </a:solidFill>
                      </a:endParaRPr>
                    </a:p>
                    <a:p>
                      <a:pPr marL="457200" lvl="0" indent="0" algn="l" rtl="0">
                        <a:spcBef>
                          <a:spcPts val="0"/>
                        </a:spcBef>
                        <a:spcAft>
                          <a:spcPts val="0"/>
                        </a:spcAft>
                        <a:buNone/>
                      </a:pPr>
                      <a:endParaRPr sz="1000">
                        <a:solidFill>
                          <a:schemeClr val="dk1"/>
                        </a:solidFill>
                      </a:endParaRPr>
                    </a:p>
                    <a:p>
                      <a:pPr marL="45720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txBody>
                  <a:tcPr marL="91425" marR="91425" marT="91425" marB="91425"/>
                </a:tc>
                <a:tc>
                  <a:txBody>
                    <a:bodyPr/>
                    <a:lstStyle/>
                    <a:p>
                      <a:pPr marL="0" lvl="0" indent="0" algn="l" rtl="0">
                        <a:spcBef>
                          <a:spcPts val="0"/>
                        </a:spcBef>
                        <a:spcAft>
                          <a:spcPts val="0"/>
                        </a:spcAft>
                        <a:buNone/>
                      </a:pPr>
                      <a:r>
                        <a:rPr lang="en" sz="1000">
                          <a:solidFill>
                            <a:schemeClr val="dk1"/>
                          </a:solidFill>
                        </a:rPr>
                        <a:t>AU</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BA</a:t>
                      </a:r>
                      <a:endParaRPr sz="1000">
                        <a:solidFill>
                          <a:schemeClr val="dk1"/>
                        </a:solidFill>
                      </a:endParaRPr>
                    </a:p>
                  </a:txBody>
                  <a:tcPr marL="91425" marR="91425" marT="91425" marB="91425"/>
                </a:tc>
                <a:tc>
                  <a:txBody>
                    <a:bodyPr/>
                    <a:lstStyle/>
                    <a:p>
                      <a:pPr marL="0" lvl="0" indent="0" algn="l" rtl="0">
                        <a:spcBef>
                          <a:spcPts val="0"/>
                        </a:spcBef>
                        <a:spcAft>
                          <a:spcPts val="0"/>
                        </a:spcAft>
                        <a:buNone/>
                      </a:pPr>
                      <a:r>
                        <a:rPr lang="en" sz="1000">
                          <a:solidFill>
                            <a:schemeClr val="dk1"/>
                          </a:solidFill>
                        </a:rPr>
                        <a:t>PLD 1x per term  (2024)</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Dean / Form Teacher checks / fortnightly meetings (for 2024)</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47"/>
        <p:cNvGrpSpPr/>
        <p:nvPr/>
      </p:nvGrpSpPr>
      <p:grpSpPr>
        <a:xfrm>
          <a:off x="0" y="0"/>
          <a:ext cx="0" cy="0"/>
          <a:chOff x="0" y="0"/>
          <a:chExt cx="0" cy="0"/>
        </a:xfrm>
      </p:grpSpPr>
      <p:sp>
        <p:nvSpPr>
          <p:cNvPr id="148" name="Google Shape;148;p30"/>
          <p:cNvSpPr txBox="1"/>
          <p:nvPr/>
        </p:nvSpPr>
        <p:spPr>
          <a:xfrm>
            <a:off x="1801225" y="0"/>
            <a:ext cx="5713800" cy="954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rgbClr val="000000"/>
              </a:buClr>
              <a:buSzPts val="2200"/>
              <a:buFont typeface="Arial"/>
              <a:buNone/>
            </a:pPr>
            <a:r>
              <a:rPr lang="en" sz="2200">
                <a:solidFill>
                  <a:srgbClr val="FFEB38"/>
                </a:solidFill>
                <a:latin typeface="Archivo Black"/>
                <a:ea typeface="Archivo Black"/>
                <a:cs typeface="Archivo Black"/>
                <a:sym typeface="Archivo Black"/>
              </a:rPr>
              <a:t>           William Colenso College</a:t>
            </a:r>
            <a:endParaRPr sz="2200">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Te Kāreti o Wiremu Koroneho</a:t>
            </a:r>
            <a:endParaRPr i="1">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Mahere Rautaki - Annual Plan 2024-2025</a:t>
            </a:r>
            <a:endParaRPr i="1">
              <a:solidFill>
                <a:srgbClr val="FFEB38"/>
              </a:solidFill>
              <a:latin typeface="Archivo Black"/>
              <a:ea typeface="Archivo Black"/>
              <a:cs typeface="Archivo Black"/>
              <a:sym typeface="Archivo Black"/>
            </a:endParaRPr>
          </a:p>
        </p:txBody>
      </p:sp>
      <p:pic>
        <p:nvPicPr>
          <p:cNvPr id="149" name="Google Shape;149;p30"/>
          <p:cNvPicPr preferRelativeResize="0"/>
          <p:nvPr/>
        </p:nvPicPr>
        <p:blipFill rotWithShape="1">
          <a:blip r:embed="rId3">
            <a:alphaModFix/>
          </a:blip>
          <a:srcRect/>
          <a:stretch/>
        </p:blipFill>
        <p:spPr>
          <a:xfrm>
            <a:off x="7702075" y="0"/>
            <a:ext cx="1441925" cy="564350"/>
          </a:xfrm>
          <a:prstGeom prst="rect">
            <a:avLst/>
          </a:prstGeom>
          <a:noFill/>
          <a:ln>
            <a:noFill/>
          </a:ln>
        </p:spPr>
      </p:pic>
      <p:pic>
        <p:nvPicPr>
          <p:cNvPr id="150" name="Google Shape;150;p30"/>
          <p:cNvPicPr preferRelativeResize="0"/>
          <p:nvPr/>
        </p:nvPicPr>
        <p:blipFill rotWithShape="1">
          <a:blip r:embed="rId4">
            <a:alphaModFix/>
          </a:blip>
          <a:srcRect/>
          <a:stretch/>
        </p:blipFill>
        <p:spPr>
          <a:xfrm>
            <a:off x="0" y="0"/>
            <a:ext cx="1801225" cy="5113300"/>
          </a:xfrm>
          <a:prstGeom prst="rect">
            <a:avLst/>
          </a:prstGeom>
          <a:noFill/>
          <a:ln>
            <a:noFill/>
          </a:ln>
        </p:spPr>
      </p:pic>
      <p:sp>
        <p:nvSpPr>
          <p:cNvPr id="151" name="Google Shape;151;p30"/>
          <p:cNvSpPr txBox="1"/>
          <p:nvPr/>
        </p:nvSpPr>
        <p:spPr>
          <a:xfrm>
            <a:off x="1911300" y="838100"/>
            <a:ext cx="7174800" cy="400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b="1">
                <a:solidFill>
                  <a:schemeClr val="lt2"/>
                </a:solidFill>
              </a:rPr>
              <a:t>        We give practical effect and mana to the principles of Te Tiriti o Waitangi. </a:t>
            </a:r>
            <a:endParaRPr sz="1600" b="1">
              <a:solidFill>
                <a:schemeClr val="dk1"/>
              </a:solidFill>
            </a:endParaRPr>
          </a:p>
        </p:txBody>
      </p:sp>
      <p:sp>
        <p:nvSpPr>
          <p:cNvPr id="152" name="Google Shape;152;p30"/>
          <p:cNvSpPr txBox="1"/>
          <p:nvPr/>
        </p:nvSpPr>
        <p:spPr>
          <a:xfrm>
            <a:off x="2303425" y="4392975"/>
            <a:ext cx="6152400" cy="369300"/>
          </a:xfrm>
          <a:prstGeom prst="rect">
            <a:avLst/>
          </a:prstGeom>
          <a:noFill/>
          <a:ln>
            <a:noFill/>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endParaRPr sz="1200" b="1" i="1">
              <a:solidFill>
                <a:schemeClr val="dk1"/>
              </a:solidFill>
            </a:endParaRPr>
          </a:p>
        </p:txBody>
      </p:sp>
      <p:graphicFrame>
        <p:nvGraphicFramePr>
          <p:cNvPr id="153" name="Google Shape;153;p30"/>
          <p:cNvGraphicFramePr/>
          <p:nvPr/>
        </p:nvGraphicFramePr>
        <p:xfrm>
          <a:off x="2001375" y="1238300"/>
          <a:ext cx="3000000" cy="3000000"/>
        </p:xfrm>
        <a:graphic>
          <a:graphicData uri="http://schemas.openxmlformats.org/drawingml/2006/table">
            <a:tbl>
              <a:tblPr>
                <a:noFill/>
                <a:tableStyleId>{DEA78C80-86CD-4E61-88F7-6523EEC3B438}</a:tableStyleId>
              </a:tblPr>
              <a:tblGrid>
                <a:gridCol w="2639050">
                  <a:extLst>
                    <a:ext uri="{9D8B030D-6E8A-4147-A177-3AD203B41FA5}">
                      <a16:colId xmlns:a16="http://schemas.microsoft.com/office/drawing/2014/main" val="20000"/>
                    </a:ext>
                  </a:extLst>
                </a:gridCol>
                <a:gridCol w="2196575">
                  <a:extLst>
                    <a:ext uri="{9D8B030D-6E8A-4147-A177-3AD203B41FA5}">
                      <a16:colId xmlns:a16="http://schemas.microsoft.com/office/drawing/2014/main" val="20001"/>
                    </a:ext>
                  </a:extLst>
                </a:gridCol>
                <a:gridCol w="1156925">
                  <a:extLst>
                    <a:ext uri="{9D8B030D-6E8A-4147-A177-3AD203B41FA5}">
                      <a16:colId xmlns:a16="http://schemas.microsoft.com/office/drawing/2014/main" val="20002"/>
                    </a:ext>
                  </a:extLst>
                </a:gridCol>
                <a:gridCol w="1092175">
                  <a:extLst>
                    <a:ext uri="{9D8B030D-6E8A-4147-A177-3AD203B41FA5}">
                      <a16:colId xmlns:a16="http://schemas.microsoft.com/office/drawing/2014/main" val="20003"/>
                    </a:ext>
                  </a:extLst>
                </a:gridCol>
              </a:tblGrid>
              <a:tr h="388300">
                <a:tc>
                  <a:txBody>
                    <a:bodyPr/>
                    <a:lstStyle/>
                    <a:p>
                      <a:pPr marL="0" lvl="0" indent="0" algn="l" rtl="0">
                        <a:spcBef>
                          <a:spcPts val="0"/>
                        </a:spcBef>
                        <a:spcAft>
                          <a:spcPts val="0"/>
                        </a:spcAft>
                        <a:buNone/>
                      </a:pPr>
                      <a:r>
                        <a:rPr lang="en" sz="1000" b="1">
                          <a:solidFill>
                            <a:schemeClr val="dk1"/>
                          </a:solidFill>
                        </a:rPr>
                        <a:t>Pou 3: CULTURALLY RESPONSIVE &amp; RELATIONAL PEDAGOGY</a:t>
                      </a:r>
                      <a:endParaRPr/>
                    </a:p>
                  </a:txBody>
                  <a:tcPr marL="91425" marR="91425" marT="91425" marB="91425"/>
                </a:tc>
                <a:tc>
                  <a:txBody>
                    <a:bodyPr/>
                    <a:lstStyle/>
                    <a:p>
                      <a:pPr marL="0" lvl="0" indent="0" algn="l" rtl="0">
                        <a:spcBef>
                          <a:spcPts val="0"/>
                        </a:spcBef>
                        <a:spcAft>
                          <a:spcPts val="0"/>
                        </a:spcAft>
                        <a:buNone/>
                      </a:pPr>
                      <a:r>
                        <a:rPr lang="en" sz="1000" b="1">
                          <a:solidFill>
                            <a:schemeClr val="dk1"/>
                          </a:solidFill>
                        </a:rPr>
                        <a:t>Action to Achieve</a:t>
                      </a:r>
                      <a:endParaRPr sz="1000" b="1">
                        <a:solidFill>
                          <a:schemeClr val="dk1"/>
                        </a:solidFill>
                      </a:endParaRPr>
                    </a:p>
                  </a:txBody>
                  <a:tcPr marL="91425" marR="91425" marT="91425" marB="91425"/>
                </a:tc>
                <a:tc>
                  <a:txBody>
                    <a:bodyPr/>
                    <a:lstStyle/>
                    <a:p>
                      <a:pPr marL="0" lvl="0" indent="0" algn="l" rtl="0">
                        <a:spcBef>
                          <a:spcPts val="0"/>
                        </a:spcBef>
                        <a:spcAft>
                          <a:spcPts val="0"/>
                        </a:spcAft>
                        <a:buNone/>
                      </a:pPr>
                      <a:r>
                        <a:rPr lang="en" sz="1000" b="1">
                          <a:solidFill>
                            <a:schemeClr val="dk1"/>
                          </a:solidFill>
                        </a:rPr>
                        <a:t>Led By</a:t>
                      </a:r>
                      <a:endParaRPr sz="1000" b="1">
                        <a:solidFill>
                          <a:schemeClr val="dk1"/>
                        </a:solidFill>
                      </a:endParaRPr>
                    </a:p>
                  </a:txBody>
                  <a:tcPr marL="91425" marR="91425" marT="91425" marB="91425"/>
                </a:tc>
                <a:tc>
                  <a:txBody>
                    <a:bodyPr/>
                    <a:lstStyle/>
                    <a:p>
                      <a:pPr marL="0" lvl="0" indent="0" algn="l" rtl="0">
                        <a:spcBef>
                          <a:spcPts val="0"/>
                        </a:spcBef>
                        <a:spcAft>
                          <a:spcPts val="0"/>
                        </a:spcAft>
                        <a:buNone/>
                      </a:pPr>
                      <a:r>
                        <a:rPr lang="en" sz="1000" b="1">
                          <a:solidFill>
                            <a:schemeClr val="dk1"/>
                          </a:solidFill>
                        </a:rPr>
                        <a:t>Time Frame</a:t>
                      </a:r>
                      <a:endParaRPr sz="1000" b="1">
                        <a:solidFill>
                          <a:schemeClr val="dk1"/>
                        </a:solidFill>
                      </a:endParaRPr>
                    </a:p>
                  </a:txBody>
                  <a:tcPr marL="91425" marR="91425" marT="91425" marB="91425"/>
                </a:tc>
                <a:extLst>
                  <a:ext uri="{0D108BD9-81ED-4DB2-BD59-A6C34878D82A}">
                    <a16:rowId xmlns:a16="http://schemas.microsoft.com/office/drawing/2014/main" val="10000"/>
                  </a:ext>
                </a:extLst>
              </a:tr>
              <a:tr h="3385600">
                <a:tc>
                  <a:txBody>
                    <a:bodyPr/>
                    <a:lstStyle/>
                    <a:p>
                      <a:pPr marL="0" lvl="0" indent="0" algn="l" rtl="0">
                        <a:spcBef>
                          <a:spcPts val="0"/>
                        </a:spcBef>
                        <a:spcAft>
                          <a:spcPts val="0"/>
                        </a:spcAft>
                        <a:buNone/>
                      </a:pPr>
                      <a:r>
                        <a:rPr lang="en" sz="900">
                          <a:solidFill>
                            <a:schemeClr val="dk1"/>
                          </a:solidFill>
                        </a:rPr>
                        <a:t>To meet the aspirations of akonga, we will adopt a high expectations approach to success in academic, sporting, cultural, social, personal and leadership development. Learning programmes will be designed to be flexible, and fit for purpose to support every akonga in building an appropriate and successful transition pathway. </a:t>
                      </a:r>
                      <a:endParaRPr sz="900">
                        <a:solidFill>
                          <a:schemeClr val="dk1"/>
                        </a:solidFill>
                      </a:endParaRPr>
                    </a:p>
                    <a:p>
                      <a:pPr marL="457200" lvl="0" indent="-285750" algn="l" rtl="0">
                        <a:spcBef>
                          <a:spcPts val="0"/>
                        </a:spcBef>
                        <a:spcAft>
                          <a:spcPts val="0"/>
                        </a:spcAft>
                        <a:buClr>
                          <a:schemeClr val="dk1"/>
                        </a:buClr>
                        <a:buSzPts val="900"/>
                        <a:buChar char="-"/>
                      </a:pPr>
                      <a:r>
                        <a:rPr lang="en" sz="900">
                          <a:solidFill>
                            <a:schemeClr val="dk1"/>
                          </a:solidFill>
                        </a:rPr>
                        <a:t>To build capacity of staff that encourages the practise of culturally responsive and relational pedagogy.</a:t>
                      </a:r>
                      <a:endParaRPr sz="900">
                        <a:solidFill>
                          <a:schemeClr val="dk1"/>
                        </a:solidFill>
                      </a:endParaRPr>
                    </a:p>
                    <a:p>
                      <a:pPr marL="457200" lvl="0" indent="-285750" algn="l" rtl="0">
                        <a:spcBef>
                          <a:spcPts val="0"/>
                        </a:spcBef>
                        <a:spcAft>
                          <a:spcPts val="0"/>
                        </a:spcAft>
                        <a:buClr>
                          <a:schemeClr val="dk1"/>
                        </a:buClr>
                        <a:buSzPts val="900"/>
                        <a:buChar char="-"/>
                      </a:pPr>
                      <a:r>
                        <a:rPr lang="en" sz="900">
                          <a:solidFill>
                            <a:schemeClr val="dk1"/>
                          </a:solidFill>
                        </a:rPr>
                        <a:t>Transition pathways are identified for  for students.</a:t>
                      </a:r>
                      <a:endParaRPr sz="900">
                        <a:solidFill>
                          <a:schemeClr val="dk1"/>
                        </a:solidFill>
                      </a:endParaRPr>
                    </a:p>
                    <a:p>
                      <a:pPr marL="45720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r>
                        <a:rPr lang="en" sz="1000" b="1">
                          <a:solidFill>
                            <a:schemeClr val="dk1"/>
                          </a:solidFill>
                        </a:rPr>
                        <a:t>NELP 1: Learners at the centre</a:t>
                      </a:r>
                      <a:endParaRPr sz="1000" b="1">
                        <a:solidFill>
                          <a:schemeClr val="dk1"/>
                        </a:solidFill>
                      </a:endParaRPr>
                    </a:p>
                    <a:p>
                      <a:pPr marL="0" lvl="0" indent="0" algn="l" rtl="0">
                        <a:spcBef>
                          <a:spcPts val="0"/>
                        </a:spcBef>
                        <a:spcAft>
                          <a:spcPts val="0"/>
                        </a:spcAft>
                        <a:buNone/>
                      </a:pPr>
                      <a:r>
                        <a:rPr lang="en" sz="1000" b="1">
                          <a:solidFill>
                            <a:schemeClr val="dk1"/>
                          </a:solidFill>
                        </a:rPr>
                        <a:t>NELP 2. Barrier Free Access</a:t>
                      </a:r>
                      <a:endParaRPr sz="1000" b="1">
                        <a:solidFill>
                          <a:schemeClr val="dk1"/>
                        </a:solidFill>
                      </a:endParaRPr>
                    </a:p>
                    <a:p>
                      <a:pPr marL="0" lvl="0" indent="0" algn="l" rtl="0">
                        <a:spcBef>
                          <a:spcPts val="0"/>
                        </a:spcBef>
                        <a:spcAft>
                          <a:spcPts val="0"/>
                        </a:spcAft>
                        <a:buNone/>
                      </a:pPr>
                      <a:r>
                        <a:rPr lang="en" sz="1000" b="1">
                          <a:solidFill>
                            <a:schemeClr val="dk1"/>
                          </a:solidFill>
                        </a:rPr>
                        <a:t>NELP 3: Quality Teaching and Leadership</a:t>
                      </a:r>
                      <a:endParaRPr sz="1000" b="1">
                        <a:solidFill>
                          <a:schemeClr val="dk1"/>
                        </a:solidFill>
                      </a:endParaRPr>
                    </a:p>
                    <a:p>
                      <a:pPr marL="0" lvl="0" indent="0" algn="l" rtl="0">
                        <a:spcBef>
                          <a:spcPts val="0"/>
                        </a:spcBef>
                        <a:spcAft>
                          <a:spcPts val="0"/>
                        </a:spcAft>
                        <a:buNone/>
                      </a:pPr>
                      <a:r>
                        <a:rPr lang="en" sz="1000" b="1">
                          <a:solidFill>
                            <a:schemeClr val="dk1"/>
                          </a:solidFill>
                        </a:rPr>
                        <a:t>NELP 4: Future of Learning and Work</a:t>
                      </a:r>
                      <a:endParaRPr sz="1000" b="1">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r>
                        <a:rPr lang="en" sz="1000" b="1">
                          <a:solidFill>
                            <a:schemeClr val="dk1"/>
                          </a:solidFill>
                        </a:rPr>
                        <a:t>Priority 1,2,3,5,6,7</a:t>
                      </a:r>
                      <a:endParaRPr sz="900">
                        <a:solidFill>
                          <a:schemeClr val="dk1"/>
                        </a:solidFill>
                      </a:endParaRPr>
                    </a:p>
                  </a:txBody>
                  <a:tcPr marL="91425" marR="91425" marT="91425" marB="91425"/>
                </a:tc>
                <a:tc>
                  <a:txBody>
                    <a:bodyPr/>
                    <a:lstStyle/>
                    <a:p>
                      <a:pPr marL="457200" lvl="0" indent="-285750" algn="l" rtl="0">
                        <a:spcBef>
                          <a:spcPts val="0"/>
                        </a:spcBef>
                        <a:spcAft>
                          <a:spcPts val="0"/>
                        </a:spcAft>
                        <a:buClr>
                          <a:schemeClr val="dk1"/>
                        </a:buClr>
                        <a:buSzPts val="900"/>
                        <a:buChar char="-"/>
                      </a:pPr>
                      <a:r>
                        <a:rPr lang="en" sz="900">
                          <a:solidFill>
                            <a:schemeClr val="dk1"/>
                          </a:solidFill>
                        </a:rPr>
                        <a:t>PLD for staff through Poutama Pounamu (Waikato University) to continue to  build culturally responsive practices and relational pedagogy.</a:t>
                      </a:r>
                      <a:endParaRPr sz="900">
                        <a:solidFill>
                          <a:schemeClr val="dk1"/>
                        </a:solidFill>
                      </a:endParaRPr>
                    </a:p>
                    <a:p>
                      <a:pPr marL="457200" lvl="0" indent="0" algn="l" rtl="0">
                        <a:spcBef>
                          <a:spcPts val="0"/>
                        </a:spcBef>
                        <a:spcAft>
                          <a:spcPts val="0"/>
                        </a:spcAft>
                        <a:buNone/>
                      </a:pPr>
                      <a:endParaRPr sz="900">
                        <a:solidFill>
                          <a:schemeClr val="dk1"/>
                        </a:solidFill>
                      </a:endParaRPr>
                    </a:p>
                    <a:p>
                      <a:pPr marL="457200" lvl="0" indent="-285750" algn="l" rtl="0">
                        <a:spcBef>
                          <a:spcPts val="0"/>
                        </a:spcBef>
                        <a:spcAft>
                          <a:spcPts val="0"/>
                        </a:spcAft>
                        <a:buClr>
                          <a:schemeClr val="dk1"/>
                        </a:buClr>
                        <a:buSzPts val="900"/>
                        <a:buChar char="-"/>
                      </a:pPr>
                      <a:r>
                        <a:rPr lang="en" sz="900">
                          <a:solidFill>
                            <a:schemeClr val="dk1"/>
                          </a:solidFill>
                        </a:rPr>
                        <a:t>Form Teachers + Deans to develop  academic mentoring and goal setting strategies to assist students to identify transition pathways.</a:t>
                      </a:r>
                      <a:endParaRPr sz="900">
                        <a:solidFill>
                          <a:schemeClr val="dk1"/>
                        </a:solidFill>
                      </a:endParaRPr>
                    </a:p>
                    <a:p>
                      <a:pPr marL="0" lvl="0" indent="0" algn="l" rtl="0">
                        <a:spcBef>
                          <a:spcPts val="0"/>
                        </a:spcBef>
                        <a:spcAft>
                          <a:spcPts val="0"/>
                        </a:spcAft>
                        <a:buNone/>
                      </a:pPr>
                      <a:endParaRPr sz="900">
                        <a:solidFill>
                          <a:schemeClr val="dk1"/>
                        </a:solidFill>
                      </a:endParaRPr>
                    </a:p>
                    <a:p>
                      <a:pPr marL="457200" lvl="0" indent="-285750" algn="l" rtl="0">
                        <a:spcBef>
                          <a:spcPts val="0"/>
                        </a:spcBef>
                        <a:spcAft>
                          <a:spcPts val="0"/>
                        </a:spcAft>
                        <a:buClr>
                          <a:schemeClr val="dk1"/>
                        </a:buClr>
                        <a:buSzPts val="900"/>
                        <a:buChar char="-"/>
                      </a:pPr>
                      <a:r>
                        <a:rPr lang="en" sz="900">
                          <a:solidFill>
                            <a:schemeClr val="dk1"/>
                          </a:solidFill>
                        </a:rPr>
                        <a:t>School to provide opportunities for students to be involved in a range of future learning and work opportunities.</a:t>
                      </a:r>
                      <a:endParaRPr sz="900">
                        <a:solidFill>
                          <a:schemeClr val="dk1"/>
                        </a:solidFill>
                      </a:endParaRPr>
                    </a:p>
                    <a:p>
                      <a:pPr marL="457200" lvl="0" indent="0" algn="l" rtl="0">
                        <a:spcBef>
                          <a:spcPts val="0"/>
                        </a:spcBef>
                        <a:spcAft>
                          <a:spcPts val="0"/>
                        </a:spcAft>
                        <a:buNone/>
                      </a:pPr>
                      <a:r>
                        <a:rPr lang="en" sz="900">
                          <a:solidFill>
                            <a:schemeClr val="dk1"/>
                          </a:solidFill>
                        </a:rPr>
                        <a:t>- Drivers License</a:t>
                      </a:r>
                      <a:endParaRPr sz="900">
                        <a:solidFill>
                          <a:schemeClr val="dk1"/>
                        </a:solidFill>
                      </a:endParaRPr>
                    </a:p>
                    <a:p>
                      <a:pPr marL="457200" lvl="0" indent="0" algn="l" rtl="0">
                        <a:spcBef>
                          <a:spcPts val="0"/>
                        </a:spcBef>
                        <a:spcAft>
                          <a:spcPts val="0"/>
                        </a:spcAft>
                        <a:buNone/>
                      </a:pPr>
                      <a:r>
                        <a:rPr lang="en" sz="900">
                          <a:solidFill>
                            <a:schemeClr val="dk1"/>
                          </a:solidFill>
                        </a:rPr>
                        <a:t>- EIT</a:t>
                      </a:r>
                      <a:endParaRPr sz="900">
                        <a:solidFill>
                          <a:schemeClr val="dk1"/>
                        </a:solidFill>
                      </a:endParaRPr>
                    </a:p>
                    <a:p>
                      <a:pPr marL="457200" lvl="0" indent="0" algn="l" rtl="0">
                        <a:spcBef>
                          <a:spcPts val="0"/>
                        </a:spcBef>
                        <a:spcAft>
                          <a:spcPts val="0"/>
                        </a:spcAft>
                        <a:buNone/>
                      </a:pPr>
                      <a:r>
                        <a:rPr lang="en" sz="900">
                          <a:solidFill>
                            <a:schemeClr val="dk1"/>
                          </a:solidFill>
                        </a:rPr>
                        <a:t>- Guest Speakers in pathways course</a:t>
                      </a:r>
                      <a:endParaRPr sz="900">
                        <a:solidFill>
                          <a:schemeClr val="dk1"/>
                        </a:solidFill>
                      </a:endParaRPr>
                    </a:p>
                    <a:p>
                      <a:pPr marL="457200" lvl="0" indent="0" algn="l" rtl="0">
                        <a:spcBef>
                          <a:spcPts val="0"/>
                        </a:spcBef>
                        <a:spcAft>
                          <a:spcPts val="0"/>
                        </a:spcAft>
                        <a:buNone/>
                      </a:pPr>
                      <a:r>
                        <a:rPr lang="en" sz="900">
                          <a:solidFill>
                            <a:schemeClr val="dk1"/>
                          </a:solidFill>
                        </a:rPr>
                        <a:t>- First Aid Certificate</a:t>
                      </a:r>
                      <a:endParaRPr sz="900">
                        <a:solidFill>
                          <a:schemeClr val="dk1"/>
                        </a:solidFill>
                      </a:endParaRPr>
                    </a:p>
                    <a:p>
                      <a:pPr marL="457200" lvl="0" indent="0" algn="l" rtl="0">
                        <a:spcBef>
                          <a:spcPts val="0"/>
                        </a:spcBef>
                        <a:spcAft>
                          <a:spcPts val="0"/>
                        </a:spcAft>
                        <a:buNone/>
                      </a:pPr>
                      <a:r>
                        <a:rPr lang="en" sz="900">
                          <a:solidFill>
                            <a:schemeClr val="dk1"/>
                          </a:solidFill>
                        </a:rPr>
                        <a:t>- Vocational Expo’s</a:t>
                      </a:r>
                      <a:endParaRPr sz="1000">
                        <a:solidFill>
                          <a:schemeClr val="dk1"/>
                        </a:solidFill>
                      </a:endParaRPr>
                    </a:p>
                  </a:txBody>
                  <a:tcPr marL="91425" marR="91425" marT="91425" marB="91425"/>
                </a:tc>
                <a:tc>
                  <a:txBody>
                    <a:bodyPr/>
                    <a:lstStyle/>
                    <a:p>
                      <a:pPr marL="0" lvl="0" indent="0" algn="l" rtl="0">
                        <a:spcBef>
                          <a:spcPts val="0"/>
                        </a:spcBef>
                        <a:spcAft>
                          <a:spcPts val="0"/>
                        </a:spcAft>
                        <a:buNone/>
                      </a:pPr>
                      <a:r>
                        <a:rPr lang="en" sz="1000">
                          <a:solidFill>
                            <a:schemeClr val="dk1"/>
                          </a:solidFill>
                        </a:rPr>
                        <a:t>TK &amp; KL</a:t>
                      </a:r>
                      <a:endParaRPr sz="10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r>
                        <a:rPr lang="en" sz="900">
                          <a:solidFill>
                            <a:schemeClr val="dk1"/>
                          </a:solidFill>
                        </a:rPr>
                        <a:t>Deans </a:t>
                      </a:r>
                      <a:endParaRPr sz="9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r>
                        <a:rPr lang="en" sz="900">
                          <a:solidFill>
                            <a:schemeClr val="dk1"/>
                          </a:solidFill>
                        </a:rPr>
                        <a:t>HB</a:t>
                      </a:r>
                      <a:endParaRPr sz="900">
                        <a:solidFill>
                          <a:schemeClr val="dk1"/>
                        </a:solidFill>
                      </a:endParaRPr>
                    </a:p>
                  </a:txBody>
                  <a:tcPr marL="91425" marR="91425" marT="91425" marB="91425"/>
                </a:tc>
                <a:tc>
                  <a:txBody>
                    <a:bodyPr/>
                    <a:lstStyle/>
                    <a:p>
                      <a:pPr marL="0" lvl="0" indent="0" algn="l" rtl="0">
                        <a:spcBef>
                          <a:spcPts val="0"/>
                        </a:spcBef>
                        <a:spcAft>
                          <a:spcPts val="0"/>
                        </a:spcAft>
                        <a:buNone/>
                      </a:pPr>
                      <a:r>
                        <a:rPr lang="en" sz="1000">
                          <a:solidFill>
                            <a:schemeClr val="dk1"/>
                          </a:solidFill>
                        </a:rPr>
                        <a:t>1 per term 2024</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3 per term 2024</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txBody>
                  <a:tcPr marL="91425" marR="91425" marT="91425" marB="91425"/>
                </a:tc>
                <a:extLst>
                  <a:ext uri="{0D108BD9-81ED-4DB2-BD59-A6C34878D82A}">
                    <a16:rowId xmlns:a16="http://schemas.microsoft.com/office/drawing/2014/main" val="10001"/>
                  </a:ext>
                </a:extLst>
              </a:tr>
            </a:tbl>
          </a:graphicData>
        </a:graphic>
      </p:graphicFrame>
      <p:sp>
        <p:nvSpPr>
          <p:cNvPr id="154" name="Google Shape;154;p30"/>
          <p:cNvSpPr txBox="1"/>
          <p:nvPr/>
        </p:nvSpPr>
        <p:spPr>
          <a:xfrm>
            <a:off x="990675" y="2401625"/>
            <a:ext cx="1010700" cy="100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chemeClr val="lt2"/>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992</Words>
  <Application>Microsoft Office PowerPoint</Application>
  <PresentationFormat>On-screen Show (16:9)</PresentationFormat>
  <Paragraphs>166</Paragraphs>
  <Slides>5</Slides>
  <Notes>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Archivo Black</vt:lpstr>
      <vt:lpstr>Arial</vt:lpstr>
      <vt:lpstr>Simple Light</vt:lpstr>
      <vt:lpstr>Simple Dark</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Keleigh Atkins</dc:creator>
  <cp:lastModifiedBy>Keleigh Atkins</cp:lastModifiedBy>
  <cp:revision>1</cp:revision>
  <dcterms:modified xsi:type="dcterms:W3CDTF">2024-03-26T19:05:36Z</dcterms:modified>
</cp:coreProperties>
</file>